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7"/>
  </p:notesMasterIdLst>
  <p:sldIdLst>
    <p:sldId id="256" r:id="rId2"/>
    <p:sldId id="322" r:id="rId3"/>
    <p:sldId id="323" r:id="rId4"/>
    <p:sldId id="331" r:id="rId5"/>
    <p:sldId id="333" r:id="rId6"/>
    <p:sldId id="334" r:id="rId7"/>
    <p:sldId id="335" r:id="rId8"/>
    <p:sldId id="336" r:id="rId9"/>
    <p:sldId id="325" r:id="rId10"/>
    <p:sldId id="315" r:id="rId11"/>
    <p:sldId id="316" r:id="rId12"/>
    <p:sldId id="317" r:id="rId13"/>
    <p:sldId id="360" r:id="rId14"/>
    <p:sldId id="361" r:id="rId15"/>
    <p:sldId id="362" r:id="rId16"/>
    <p:sldId id="364" r:id="rId17"/>
    <p:sldId id="363" r:id="rId18"/>
    <p:sldId id="271" r:id="rId19"/>
    <p:sldId id="339" r:id="rId20"/>
    <p:sldId id="344" r:id="rId21"/>
    <p:sldId id="345" r:id="rId22"/>
    <p:sldId id="359" r:id="rId23"/>
    <p:sldId id="365" r:id="rId24"/>
    <p:sldId id="350" r:id="rId25"/>
    <p:sldId id="351" r:id="rId26"/>
    <p:sldId id="352" r:id="rId27"/>
    <p:sldId id="353" r:id="rId28"/>
    <p:sldId id="356" r:id="rId29"/>
    <p:sldId id="357" r:id="rId30"/>
    <p:sldId id="358" r:id="rId31"/>
    <p:sldId id="373" r:id="rId32"/>
    <p:sldId id="369" r:id="rId33"/>
    <p:sldId id="371" r:id="rId34"/>
    <p:sldId id="372" r:id="rId35"/>
    <p:sldId id="348" r:id="rId3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8"/>
      <p:bold r:id="rId39"/>
      <p:italic r:id="rId40"/>
      <p:boldItalic r:id="rId41"/>
    </p:embeddedFont>
    <p:embeddedFont>
      <p:font typeface="Karla Regular" panose="020B0604020202020204" charset="0"/>
      <p:bold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Montserrat" panose="00000500000000000000" pitchFamily="2" charset="0"/>
      <p:regular r:id="rId48"/>
      <p:bold r:id="rId49"/>
      <p:italic r:id="rId50"/>
      <p:boldItalic r:id="rId51"/>
    </p:embeddedFont>
    <p:embeddedFont>
      <p:font typeface="Nunito" panose="020B0604020202020204" charset="0"/>
      <p:regular r:id="rId52"/>
      <p:bold r:id="rId53"/>
      <p:italic r:id="rId54"/>
      <p:boldItalic r:id="rId55"/>
    </p:embeddedFont>
    <p:embeddedFont>
      <p:font typeface="Love Ya Like A Sister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D1900-AC4F-4A15-BEC6-FC9A572E3F83}">
  <a:tblStyle styleId="{7C7D1900-AC4F-4A15-BEC6-FC9A572E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2" autoAdjust="0"/>
  </p:normalViewPr>
  <p:slideViewPr>
    <p:cSldViewPr snapToGrid="0">
      <p:cViewPr varScale="1">
        <p:scale>
          <a:sx n="109" d="100"/>
          <a:sy n="109" d="100"/>
        </p:scale>
        <p:origin x="8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858D46A-694B-4A64-8928-CB22CC458E20}" type="slidenum">
              <a:rPr lang="en-US" altLang="en-US" sz="1200">
                <a:latin typeface="Arial" panose="020B0604020202020204" pitchFamily="34" charset="0"/>
              </a:rPr>
              <a:pPr/>
              <a:t>34</a:t>
            </a:fld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8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d3de2aebdd_0_22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d3de2aebdd_0_22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8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d3de2aebdd_0_22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d3de2aebdd_0_22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34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d3de2aebdd_0_22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d3de2aebdd_0_22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55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d3de2aebdd_0_22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d3de2aebdd_0_22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53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d3de2aebdd_0_22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d3de2aebdd_0_22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173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d3de2aebdd_0_22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d3de2aebdd_0_22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905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d3de2aebdd_0_22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d3de2aebdd_0_22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681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d3de2aebdd_0_22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d3de2aebdd_0_22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99960" y="826618"/>
            <a:ext cx="4287930" cy="3642388"/>
            <a:chOff x="4611450" y="3151300"/>
            <a:chExt cx="667725" cy="567200"/>
          </a:xfrm>
        </p:grpSpPr>
        <p:sp>
          <p:nvSpPr>
            <p:cNvPr id="10" name="Google Shape;10;p2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3080750" y="3610150"/>
            <a:ext cx="1591200" cy="4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flipH="1">
            <a:off x="7641120" y="4577926"/>
            <a:ext cx="1051274" cy="787312"/>
            <a:chOff x="3585475" y="1537675"/>
            <a:chExt cx="649175" cy="486175"/>
          </a:xfrm>
        </p:grpSpPr>
        <p:sp>
          <p:nvSpPr>
            <p:cNvPr id="26" name="Google Shape;26;p2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>
            <a:off x="7937525" y="1510200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flipH="1">
            <a:off x="8256002" y="1510202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384" name="Google Shape;1384;p26"/>
          <p:cNvGrpSpPr/>
          <p:nvPr/>
        </p:nvGrpSpPr>
        <p:grpSpPr>
          <a:xfrm>
            <a:off x="359957" y="-418499"/>
            <a:ext cx="1051274" cy="787312"/>
            <a:chOff x="3585475" y="1537675"/>
            <a:chExt cx="649175" cy="486175"/>
          </a:xfrm>
        </p:grpSpPr>
        <p:sp>
          <p:nvSpPr>
            <p:cNvPr id="1385" name="Google Shape;1385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26"/>
          <p:cNvGrpSpPr/>
          <p:nvPr/>
        </p:nvGrpSpPr>
        <p:grpSpPr>
          <a:xfrm>
            <a:off x="7633694" y="4775189"/>
            <a:ext cx="1051274" cy="787312"/>
            <a:chOff x="3585475" y="1537675"/>
            <a:chExt cx="649175" cy="486175"/>
          </a:xfrm>
        </p:grpSpPr>
        <p:sp>
          <p:nvSpPr>
            <p:cNvPr id="1406" name="Google Shape;1406;p2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3_1">
    <p:bg>
      <p:bgPr>
        <a:solidFill>
          <a:schemeClr val="lt1"/>
        </a:solidFill>
        <a:effectLst/>
      </p:bgPr>
    </p:bg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5"/>
          <p:cNvSpPr/>
          <p:nvPr/>
        </p:nvSpPr>
        <p:spPr>
          <a:xfrm rot="10800000">
            <a:off x="-1633725" y="-1256389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5"/>
          <p:cNvSpPr/>
          <p:nvPr/>
        </p:nvSpPr>
        <p:spPr>
          <a:xfrm rot="10800000">
            <a:off x="8367144" y="4142370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2" name="Google Shape;2022;p35"/>
          <p:cNvGrpSpPr/>
          <p:nvPr/>
        </p:nvGrpSpPr>
        <p:grpSpPr>
          <a:xfrm rot="10800000" flipH="1">
            <a:off x="359957" y="4770143"/>
            <a:ext cx="1051274" cy="787312"/>
            <a:chOff x="3585475" y="1537675"/>
            <a:chExt cx="649175" cy="486175"/>
          </a:xfrm>
        </p:grpSpPr>
        <p:sp>
          <p:nvSpPr>
            <p:cNvPr id="2023" name="Google Shape;2023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10800000" flipH="1">
            <a:off x="7633694" y="-423544"/>
            <a:ext cx="1051274" cy="787312"/>
            <a:chOff x="3585475" y="1537675"/>
            <a:chExt cx="649175" cy="486175"/>
          </a:xfrm>
        </p:grpSpPr>
        <p:sp>
          <p:nvSpPr>
            <p:cNvPr id="2044" name="Google Shape;2044;p35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36"/>
          <p:cNvGrpSpPr/>
          <p:nvPr/>
        </p:nvGrpSpPr>
        <p:grpSpPr>
          <a:xfrm>
            <a:off x="7230635" y="826618"/>
            <a:ext cx="4287930" cy="3642388"/>
            <a:chOff x="4611450" y="3151300"/>
            <a:chExt cx="667725" cy="567200"/>
          </a:xfrm>
        </p:grpSpPr>
        <p:sp>
          <p:nvSpPr>
            <p:cNvPr id="2066" name="Google Shape;2066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6"/>
          <p:cNvGrpSpPr/>
          <p:nvPr/>
        </p:nvGrpSpPr>
        <p:grpSpPr>
          <a:xfrm>
            <a:off x="-2374565" y="826618"/>
            <a:ext cx="4287930" cy="3642388"/>
            <a:chOff x="4611450" y="3151300"/>
            <a:chExt cx="667725" cy="567200"/>
          </a:xfrm>
        </p:grpSpPr>
        <p:sp>
          <p:nvSpPr>
            <p:cNvPr id="2080" name="Google Shape;2080;p36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3" name="Google Shape;2093;p36"/>
          <p:cNvSpPr/>
          <p:nvPr/>
        </p:nvSpPr>
        <p:spPr>
          <a:xfrm flipH="1">
            <a:off x="-969025" y="3816700"/>
            <a:ext cx="2148195" cy="2148195"/>
          </a:xfrm>
          <a:custGeom>
            <a:avLst/>
            <a:gdLst/>
            <a:ahLst/>
            <a:cxnLst/>
            <a:rect l="l" t="t" r="r" b="b"/>
            <a:pathLst>
              <a:path w="39478" h="39478" fill="none" extrusionOk="0">
                <a:moveTo>
                  <a:pt x="39477" y="19720"/>
                </a:moveTo>
                <a:lnTo>
                  <a:pt x="39477" y="19720"/>
                </a:lnTo>
                <a:lnTo>
                  <a:pt x="39438" y="20735"/>
                </a:lnTo>
                <a:lnTo>
                  <a:pt x="39360" y="21750"/>
                </a:lnTo>
                <a:lnTo>
                  <a:pt x="39243" y="22726"/>
                </a:lnTo>
                <a:lnTo>
                  <a:pt x="39087" y="23702"/>
                </a:lnTo>
                <a:lnTo>
                  <a:pt x="38853" y="24679"/>
                </a:lnTo>
                <a:lnTo>
                  <a:pt x="38579" y="25616"/>
                </a:lnTo>
                <a:lnTo>
                  <a:pt x="38267" y="26514"/>
                </a:lnTo>
                <a:lnTo>
                  <a:pt x="37915" y="27412"/>
                </a:lnTo>
                <a:lnTo>
                  <a:pt x="37525" y="28310"/>
                </a:lnTo>
                <a:lnTo>
                  <a:pt x="37095" y="29130"/>
                </a:lnTo>
                <a:lnTo>
                  <a:pt x="36627" y="29989"/>
                </a:lnTo>
                <a:lnTo>
                  <a:pt x="36119" y="30770"/>
                </a:lnTo>
                <a:lnTo>
                  <a:pt x="35573" y="31551"/>
                </a:lnTo>
                <a:lnTo>
                  <a:pt x="34987" y="32293"/>
                </a:lnTo>
                <a:lnTo>
                  <a:pt x="34362" y="32996"/>
                </a:lnTo>
                <a:lnTo>
                  <a:pt x="33698" y="33698"/>
                </a:lnTo>
                <a:lnTo>
                  <a:pt x="32995" y="34362"/>
                </a:lnTo>
                <a:lnTo>
                  <a:pt x="32293" y="34948"/>
                </a:lnTo>
                <a:lnTo>
                  <a:pt x="31551" y="35534"/>
                </a:lnTo>
                <a:lnTo>
                  <a:pt x="30770" y="36119"/>
                </a:lnTo>
                <a:lnTo>
                  <a:pt x="29989" y="36627"/>
                </a:lnTo>
                <a:lnTo>
                  <a:pt x="29130" y="37096"/>
                </a:lnTo>
                <a:lnTo>
                  <a:pt x="28310" y="37525"/>
                </a:lnTo>
                <a:lnTo>
                  <a:pt x="27412" y="37916"/>
                </a:lnTo>
                <a:lnTo>
                  <a:pt x="26514" y="38267"/>
                </a:lnTo>
                <a:lnTo>
                  <a:pt x="25615" y="38579"/>
                </a:lnTo>
                <a:lnTo>
                  <a:pt x="24678" y="38853"/>
                </a:lnTo>
                <a:lnTo>
                  <a:pt x="23702" y="39087"/>
                </a:lnTo>
                <a:lnTo>
                  <a:pt x="22765" y="39243"/>
                </a:lnTo>
                <a:lnTo>
                  <a:pt x="21750" y="39360"/>
                </a:lnTo>
                <a:lnTo>
                  <a:pt x="20774" y="39438"/>
                </a:lnTo>
                <a:lnTo>
                  <a:pt x="19758" y="39477"/>
                </a:lnTo>
                <a:lnTo>
                  <a:pt x="19758" y="39477"/>
                </a:lnTo>
                <a:lnTo>
                  <a:pt x="18743" y="39438"/>
                </a:lnTo>
                <a:lnTo>
                  <a:pt x="17728" y="39360"/>
                </a:lnTo>
                <a:lnTo>
                  <a:pt x="16752" y="39243"/>
                </a:lnTo>
                <a:lnTo>
                  <a:pt x="15776" y="39087"/>
                </a:lnTo>
                <a:lnTo>
                  <a:pt x="14799" y="38853"/>
                </a:lnTo>
                <a:lnTo>
                  <a:pt x="13862" y="38579"/>
                </a:lnTo>
                <a:lnTo>
                  <a:pt x="12964" y="38267"/>
                </a:lnTo>
                <a:lnTo>
                  <a:pt x="12066" y="37916"/>
                </a:lnTo>
                <a:lnTo>
                  <a:pt x="11168" y="37525"/>
                </a:lnTo>
                <a:lnTo>
                  <a:pt x="10348" y="37096"/>
                </a:lnTo>
                <a:lnTo>
                  <a:pt x="9489" y="36627"/>
                </a:lnTo>
                <a:lnTo>
                  <a:pt x="8708" y="36119"/>
                </a:lnTo>
                <a:lnTo>
                  <a:pt x="7927" y="35534"/>
                </a:lnTo>
                <a:lnTo>
                  <a:pt x="7185" y="34948"/>
                </a:lnTo>
                <a:lnTo>
                  <a:pt x="6482" y="34362"/>
                </a:lnTo>
                <a:lnTo>
                  <a:pt x="5779" y="33698"/>
                </a:lnTo>
                <a:lnTo>
                  <a:pt x="5116" y="32996"/>
                </a:lnTo>
                <a:lnTo>
                  <a:pt x="4530" y="32293"/>
                </a:lnTo>
                <a:lnTo>
                  <a:pt x="3905" y="31551"/>
                </a:lnTo>
                <a:lnTo>
                  <a:pt x="3358" y="30770"/>
                </a:lnTo>
                <a:lnTo>
                  <a:pt x="2851" y="29989"/>
                </a:lnTo>
                <a:lnTo>
                  <a:pt x="2382" y="29130"/>
                </a:lnTo>
                <a:lnTo>
                  <a:pt x="1953" y="28310"/>
                </a:lnTo>
                <a:lnTo>
                  <a:pt x="1562" y="27412"/>
                </a:lnTo>
                <a:lnTo>
                  <a:pt x="1211" y="26514"/>
                </a:lnTo>
                <a:lnTo>
                  <a:pt x="898" y="25616"/>
                </a:lnTo>
                <a:lnTo>
                  <a:pt x="625" y="24679"/>
                </a:lnTo>
                <a:lnTo>
                  <a:pt x="391" y="23702"/>
                </a:lnTo>
                <a:lnTo>
                  <a:pt x="235" y="22726"/>
                </a:lnTo>
                <a:lnTo>
                  <a:pt x="117" y="21750"/>
                </a:lnTo>
                <a:lnTo>
                  <a:pt x="39" y="20735"/>
                </a:lnTo>
                <a:lnTo>
                  <a:pt x="0" y="19720"/>
                </a:lnTo>
                <a:lnTo>
                  <a:pt x="0" y="19720"/>
                </a:lnTo>
                <a:lnTo>
                  <a:pt x="39" y="18704"/>
                </a:lnTo>
                <a:lnTo>
                  <a:pt x="117" y="17728"/>
                </a:lnTo>
                <a:lnTo>
                  <a:pt x="235" y="16713"/>
                </a:lnTo>
                <a:lnTo>
                  <a:pt x="391" y="15776"/>
                </a:lnTo>
                <a:lnTo>
                  <a:pt x="625" y="14800"/>
                </a:lnTo>
                <a:lnTo>
                  <a:pt x="898" y="13862"/>
                </a:lnTo>
                <a:lnTo>
                  <a:pt x="1211" y="12964"/>
                </a:lnTo>
                <a:lnTo>
                  <a:pt x="1562" y="12066"/>
                </a:lnTo>
                <a:lnTo>
                  <a:pt x="1953" y="11168"/>
                </a:lnTo>
                <a:lnTo>
                  <a:pt x="2382" y="10309"/>
                </a:lnTo>
                <a:lnTo>
                  <a:pt x="2851" y="9489"/>
                </a:lnTo>
                <a:lnTo>
                  <a:pt x="3358" y="8708"/>
                </a:lnTo>
                <a:lnTo>
                  <a:pt x="3905" y="7927"/>
                </a:lnTo>
                <a:lnTo>
                  <a:pt x="4530" y="7185"/>
                </a:lnTo>
                <a:lnTo>
                  <a:pt x="5116" y="6482"/>
                </a:lnTo>
                <a:lnTo>
                  <a:pt x="5779" y="5780"/>
                </a:lnTo>
                <a:lnTo>
                  <a:pt x="6482" y="5116"/>
                </a:lnTo>
                <a:lnTo>
                  <a:pt x="7185" y="4491"/>
                </a:lnTo>
                <a:lnTo>
                  <a:pt x="7927" y="3905"/>
                </a:lnTo>
                <a:lnTo>
                  <a:pt x="8708" y="3359"/>
                </a:lnTo>
                <a:lnTo>
                  <a:pt x="9489" y="2851"/>
                </a:lnTo>
                <a:lnTo>
                  <a:pt x="10348" y="2382"/>
                </a:lnTo>
                <a:lnTo>
                  <a:pt x="11168" y="1953"/>
                </a:lnTo>
                <a:lnTo>
                  <a:pt x="12066" y="1562"/>
                </a:lnTo>
                <a:lnTo>
                  <a:pt x="12964" y="1211"/>
                </a:lnTo>
                <a:lnTo>
                  <a:pt x="13862" y="899"/>
                </a:lnTo>
                <a:lnTo>
                  <a:pt x="14799" y="625"/>
                </a:lnTo>
                <a:lnTo>
                  <a:pt x="15776" y="391"/>
                </a:lnTo>
                <a:lnTo>
                  <a:pt x="16752" y="235"/>
                </a:lnTo>
                <a:lnTo>
                  <a:pt x="17728" y="118"/>
                </a:lnTo>
                <a:lnTo>
                  <a:pt x="18743" y="40"/>
                </a:lnTo>
                <a:lnTo>
                  <a:pt x="19758" y="1"/>
                </a:lnTo>
                <a:lnTo>
                  <a:pt x="19758" y="1"/>
                </a:lnTo>
                <a:lnTo>
                  <a:pt x="20774" y="40"/>
                </a:lnTo>
                <a:lnTo>
                  <a:pt x="21750" y="118"/>
                </a:lnTo>
                <a:lnTo>
                  <a:pt x="22765" y="235"/>
                </a:lnTo>
                <a:lnTo>
                  <a:pt x="23702" y="391"/>
                </a:lnTo>
                <a:lnTo>
                  <a:pt x="24678" y="625"/>
                </a:lnTo>
                <a:lnTo>
                  <a:pt x="25615" y="899"/>
                </a:lnTo>
                <a:lnTo>
                  <a:pt x="26514" y="1211"/>
                </a:lnTo>
                <a:lnTo>
                  <a:pt x="27412" y="1562"/>
                </a:lnTo>
                <a:lnTo>
                  <a:pt x="28310" y="1953"/>
                </a:lnTo>
                <a:lnTo>
                  <a:pt x="29130" y="2382"/>
                </a:lnTo>
                <a:lnTo>
                  <a:pt x="29989" y="2851"/>
                </a:lnTo>
                <a:lnTo>
                  <a:pt x="30770" y="3359"/>
                </a:lnTo>
                <a:lnTo>
                  <a:pt x="31551" y="3905"/>
                </a:lnTo>
                <a:lnTo>
                  <a:pt x="32293" y="4491"/>
                </a:lnTo>
                <a:lnTo>
                  <a:pt x="32995" y="5116"/>
                </a:lnTo>
                <a:lnTo>
                  <a:pt x="33698" y="5780"/>
                </a:lnTo>
                <a:lnTo>
                  <a:pt x="34362" y="6482"/>
                </a:lnTo>
                <a:lnTo>
                  <a:pt x="34987" y="7185"/>
                </a:lnTo>
                <a:lnTo>
                  <a:pt x="35573" y="7927"/>
                </a:lnTo>
                <a:lnTo>
                  <a:pt x="36119" y="8708"/>
                </a:lnTo>
                <a:lnTo>
                  <a:pt x="36627" y="9489"/>
                </a:lnTo>
                <a:lnTo>
                  <a:pt x="37095" y="10309"/>
                </a:lnTo>
                <a:lnTo>
                  <a:pt x="37525" y="11168"/>
                </a:lnTo>
                <a:lnTo>
                  <a:pt x="37915" y="12066"/>
                </a:lnTo>
                <a:lnTo>
                  <a:pt x="38267" y="12964"/>
                </a:lnTo>
                <a:lnTo>
                  <a:pt x="38579" y="13862"/>
                </a:lnTo>
                <a:lnTo>
                  <a:pt x="38853" y="14800"/>
                </a:lnTo>
                <a:lnTo>
                  <a:pt x="39087" y="15776"/>
                </a:lnTo>
                <a:lnTo>
                  <a:pt x="39243" y="16713"/>
                </a:lnTo>
                <a:lnTo>
                  <a:pt x="39360" y="17728"/>
                </a:lnTo>
                <a:lnTo>
                  <a:pt x="39438" y="18704"/>
                </a:lnTo>
                <a:lnTo>
                  <a:pt x="39477" y="19720"/>
                </a:lnTo>
                <a:lnTo>
                  <a:pt x="39477" y="19720"/>
                </a:lnTo>
                <a:close/>
              </a:path>
            </a:pathLst>
          </a:custGeom>
          <a:noFill/>
          <a:ln w="234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6"/>
          <p:cNvSpPr/>
          <p:nvPr/>
        </p:nvSpPr>
        <p:spPr>
          <a:xfrm flipH="1">
            <a:off x="8148019" y="-395873"/>
            <a:ext cx="1785851" cy="1785884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6"/>
          <p:cNvSpPr/>
          <p:nvPr/>
        </p:nvSpPr>
        <p:spPr>
          <a:xfrm flipH="1">
            <a:off x="7851617" y="623875"/>
            <a:ext cx="786451" cy="78728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36"/>
          <p:cNvGrpSpPr/>
          <p:nvPr/>
        </p:nvGrpSpPr>
        <p:grpSpPr>
          <a:xfrm>
            <a:off x="514482" y="518776"/>
            <a:ext cx="1051274" cy="787312"/>
            <a:chOff x="3585475" y="1537675"/>
            <a:chExt cx="649175" cy="486175"/>
          </a:xfrm>
        </p:grpSpPr>
        <p:sp>
          <p:nvSpPr>
            <p:cNvPr id="2097" name="Google Shape;2097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36"/>
          <p:cNvGrpSpPr/>
          <p:nvPr/>
        </p:nvGrpSpPr>
        <p:grpSpPr>
          <a:xfrm>
            <a:off x="7523332" y="3991726"/>
            <a:ext cx="1051274" cy="787312"/>
            <a:chOff x="3585475" y="1537675"/>
            <a:chExt cx="649175" cy="486175"/>
          </a:xfrm>
        </p:grpSpPr>
        <p:sp>
          <p:nvSpPr>
            <p:cNvPr id="2118" name="Google Shape;2118;p36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37"/>
          <p:cNvGrpSpPr/>
          <p:nvPr/>
        </p:nvGrpSpPr>
        <p:grpSpPr>
          <a:xfrm>
            <a:off x="7799282" y="2074226"/>
            <a:ext cx="1051274" cy="787312"/>
            <a:chOff x="3585475" y="1537675"/>
            <a:chExt cx="649175" cy="486175"/>
          </a:xfrm>
        </p:grpSpPr>
        <p:sp>
          <p:nvSpPr>
            <p:cNvPr id="2140" name="Google Shape;2140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0" name="Google Shape;2160;p37"/>
          <p:cNvGrpSpPr/>
          <p:nvPr/>
        </p:nvGrpSpPr>
        <p:grpSpPr>
          <a:xfrm>
            <a:off x="293445" y="2074226"/>
            <a:ext cx="1051274" cy="787312"/>
            <a:chOff x="3585475" y="1537675"/>
            <a:chExt cx="649175" cy="486175"/>
          </a:xfrm>
        </p:grpSpPr>
        <p:sp>
          <p:nvSpPr>
            <p:cNvPr id="2161" name="Google Shape;2161;p37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1" name="Google Shape;2181;p37"/>
          <p:cNvSpPr/>
          <p:nvPr/>
        </p:nvSpPr>
        <p:spPr>
          <a:xfrm>
            <a:off x="3227875" y="4385403"/>
            <a:ext cx="2688246" cy="2688296"/>
          </a:xfrm>
          <a:custGeom>
            <a:avLst/>
            <a:gdLst/>
            <a:ahLst/>
            <a:cxnLst/>
            <a:rect l="l" t="t" r="r" b="b"/>
            <a:pathLst>
              <a:path w="53730" h="53731" fill="none" extrusionOk="0">
                <a:moveTo>
                  <a:pt x="53730" y="26865"/>
                </a:moveTo>
                <a:lnTo>
                  <a:pt x="53730" y="26865"/>
                </a:lnTo>
                <a:lnTo>
                  <a:pt x="53691" y="28232"/>
                </a:lnTo>
                <a:lnTo>
                  <a:pt x="53613" y="29599"/>
                </a:lnTo>
                <a:lnTo>
                  <a:pt x="53418" y="30965"/>
                </a:lnTo>
                <a:lnTo>
                  <a:pt x="53183" y="32293"/>
                </a:lnTo>
                <a:lnTo>
                  <a:pt x="52910" y="33582"/>
                </a:lnTo>
                <a:lnTo>
                  <a:pt x="52520" y="34870"/>
                </a:lnTo>
                <a:lnTo>
                  <a:pt x="52129" y="36120"/>
                </a:lnTo>
                <a:lnTo>
                  <a:pt x="51621" y="37330"/>
                </a:lnTo>
                <a:lnTo>
                  <a:pt x="51075" y="38502"/>
                </a:lnTo>
                <a:lnTo>
                  <a:pt x="50489" y="39673"/>
                </a:lnTo>
                <a:lnTo>
                  <a:pt x="49864" y="40805"/>
                </a:lnTo>
                <a:lnTo>
                  <a:pt x="49161" y="41899"/>
                </a:lnTo>
                <a:lnTo>
                  <a:pt x="48420" y="42953"/>
                </a:lnTo>
                <a:lnTo>
                  <a:pt x="47600" y="43968"/>
                </a:lnTo>
                <a:lnTo>
                  <a:pt x="46780" y="44944"/>
                </a:lnTo>
                <a:lnTo>
                  <a:pt x="45881" y="45882"/>
                </a:lnTo>
                <a:lnTo>
                  <a:pt x="44944" y="46741"/>
                </a:lnTo>
                <a:lnTo>
                  <a:pt x="43968" y="47600"/>
                </a:lnTo>
                <a:lnTo>
                  <a:pt x="42953" y="48381"/>
                </a:lnTo>
                <a:lnTo>
                  <a:pt x="41899" y="49161"/>
                </a:lnTo>
                <a:lnTo>
                  <a:pt x="40805" y="49825"/>
                </a:lnTo>
                <a:lnTo>
                  <a:pt x="39673" y="50489"/>
                </a:lnTo>
                <a:lnTo>
                  <a:pt x="38501" y="51075"/>
                </a:lnTo>
                <a:lnTo>
                  <a:pt x="37330" y="51621"/>
                </a:lnTo>
                <a:lnTo>
                  <a:pt x="36120" y="52090"/>
                </a:lnTo>
                <a:lnTo>
                  <a:pt x="34870" y="52520"/>
                </a:lnTo>
                <a:lnTo>
                  <a:pt x="33581" y="52871"/>
                </a:lnTo>
                <a:lnTo>
                  <a:pt x="32293" y="53183"/>
                </a:lnTo>
                <a:lnTo>
                  <a:pt x="30965" y="53418"/>
                </a:lnTo>
                <a:lnTo>
                  <a:pt x="29638" y="53613"/>
                </a:lnTo>
                <a:lnTo>
                  <a:pt x="28271" y="53691"/>
                </a:lnTo>
                <a:lnTo>
                  <a:pt x="26865" y="53730"/>
                </a:lnTo>
                <a:lnTo>
                  <a:pt x="26865" y="53730"/>
                </a:lnTo>
                <a:lnTo>
                  <a:pt x="25499" y="53691"/>
                </a:lnTo>
                <a:lnTo>
                  <a:pt x="24132" y="53613"/>
                </a:lnTo>
                <a:lnTo>
                  <a:pt x="22765" y="53418"/>
                </a:lnTo>
                <a:lnTo>
                  <a:pt x="21477" y="53183"/>
                </a:lnTo>
                <a:lnTo>
                  <a:pt x="20149" y="52871"/>
                </a:lnTo>
                <a:lnTo>
                  <a:pt x="18900" y="52520"/>
                </a:lnTo>
                <a:lnTo>
                  <a:pt x="17650" y="52090"/>
                </a:lnTo>
                <a:lnTo>
                  <a:pt x="16401" y="51621"/>
                </a:lnTo>
                <a:lnTo>
                  <a:pt x="15229" y="51075"/>
                </a:lnTo>
                <a:lnTo>
                  <a:pt x="14058" y="50489"/>
                </a:lnTo>
                <a:lnTo>
                  <a:pt x="12925" y="49825"/>
                </a:lnTo>
                <a:lnTo>
                  <a:pt x="11832" y="49161"/>
                </a:lnTo>
                <a:lnTo>
                  <a:pt x="10778" y="48381"/>
                </a:lnTo>
                <a:lnTo>
                  <a:pt x="9762" y="47600"/>
                </a:lnTo>
                <a:lnTo>
                  <a:pt x="8825" y="46741"/>
                </a:lnTo>
                <a:lnTo>
                  <a:pt x="7888" y="45882"/>
                </a:lnTo>
                <a:lnTo>
                  <a:pt x="6990" y="44944"/>
                </a:lnTo>
                <a:lnTo>
                  <a:pt x="6131" y="43968"/>
                </a:lnTo>
                <a:lnTo>
                  <a:pt x="5350" y="42953"/>
                </a:lnTo>
                <a:lnTo>
                  <a:pt x="4608" y="41899"/>
                </a:lnTo>
                <a:lnTo>
                  <a:pt x="3905" y="40805"/>
                </a:lnTo>
                <a:lnTo>
                  <a:pt x="3242" y="39673"/>
                </a:lnTo>
                <a:lnTo>
                  <a:pt x="2656" y="38502"/>
                </a:lnTo>
                <a:lnTo>
                  <a:pt x="2109" y="37330"/>
                </a:lnTo>
                <a:lnTo>
                  <a:pt x="1641" y="36120"/>
                </a:lnTo>
                <a:lnTo>
                  <a:pt x="1211" y="34870"/>
                </a:lnTo>
                <a:lnTo>
                  <a:pt x="860" y="33582"/>
                </a:lnTo>
                <a:lnTo>
                  <a:pt x="547" y="32293"/>
                </a:lnTo>
                <a:lnTo>
                  <a:pt x="313" y="30965"/>
                </a:lnTo>
                <a:lnTo>
                  <a:pt x="157" y="29599"/>
                </a:lnTo>
                <a:lnTo>
                  <a:pt x="40" y="28232"/>
                </a:lnTo>
                <a:lnTo>
                  <a:pt x="1" y="26865"/>
                </a:lnTo>
                <a:lnTo>
                  <a:pt x="1" y="26865"/>
                </a:lnTo>
                <a:lnTo>
                  <a:pt x="40" y="25499"/>
                </a:lnTo>
                <a:lnTo>
                  <a:pt x="157" y="24132"/>
                </a:lnTo>
                <a:lnTo>
                  <a:pt x="313" y="22765"/>
                </a:lnTo>
                <a:lnTo>
                  <a:pt x="547" y="21438"/>
                </a:lnTo>
                <a:lnTo>
                  <a:pt x="860" y="20149"/>
                </a:lnTo>
                <a:lnTo>
                  <a:pt x="1211" y="18861"/>
                </a:lnTo>
                <a:lnTo>
                  <a:pt x="1641" y="17611"/>
                </a:lnTo>
                <a:lnTo>
                  <a:pt x="2109" y="16401"/>
                </a:lnTo>
                <a:lnTo>
                  <a:pt x="2656" y="15229"/>
                </a:lnTo>
                <a:lnTo>
                  <a:pt x="3242" y="14058"/>
                </a:lnTo>
                <a:lnTo>
                  <a:pt x="3905" y="12926"/>
                </a:lnTo>
                <a:lnTo>
                  <a:pt x="4608" y="11832"/>
                </a:lnTo>
                <a:lnTo>
                  <a:pt x="5350" y="10778"/>
                </a:lnTo>
                <a:lnTo>
                  <a:pt x="6131" y="9763"/>
                </a:lnTo>
                <a:lnTo>
                  <a:pt x="6990" y="8786"/>
                </a:lnTo>
                <a:lnTo>
                  <a:pt x="7888" y="7849"/>
                </a:lnTo>
                <a:lnTo>
                  <a:pt x="8825" y="6990"/>
                </a:lnTo>
                <a:lnTo>
                  <a:pt x="9762" y="6131"/>
                </a:lnTo>
                <a:lnTo>
                  <a:pt x="10778" y="5350"/>
                </a:lnTo>
                <a:lnTo>
                  <a:pt x="11832" y="4569"/>
                </a:lnTo>
                <a:lnTo>
                  <a:pt x="12925" y="3906"/>
                </a:lnTo>
                <a:lnTo>
                  <a:pt x="14058" y="3242"/>
                </a:lnTo>
                <a:lnTo>
                  <a:pt x="15229" y="2656"/>
                </a:lnTo>
                <a:lnTo>
                  <a:pt x="16401" y="2109"/>
                </a:lnTo>
                <a:lnTo>
                  <a:pt x="17650" y="1641"/>
                </a:lnTo>
                <a:lnTo>
                  <a:pt x="18900" y="1211"/>
                </a:lnTo>
                <a:lnTo>
                  <a:pt x="20149" y="860"/>
                </a:lnTo>
                <a:lnTo>
                  <a:pt x="21477" y="547"/>
                </a:lnTo>
                <a:lnTo>
                  <a:pt x="22765" y="313"/>
                </a:lnTo>
                <a:lnTo>
                  <a:pt x="24132" y="118"/>
                </a:lnTo>
                <a:lnTo>
                  <a:pt x="25499" y="40"/>
                </a:lnTo>
                <a:lnTo>
                  <a:pt x="26865" y="1"/>
                </a:lnTo>
                <a:lnTo>
                  <a:pt x="26865" y="1"/>
                </a:lnTo>
                <a:lnTo>
                  <a:pt x="28271" y="40"/>
                </a:lnTo>
                <a:lnTo>
                  <a:pt x="29638" y="118"/>
                </a:lnTo>
                <a:lnTo>
                  <a:pt x="30965" y="313"/>
                </a:lnTo>
                <a:lnTo>
                  <a:pt x="32293" y="547"/>
                </a:lnTo>
                <a:lnTo>
                  <a:pt x="33581" y="860"/>
                </a:lnTo>
                <a:lnTo>
                  <a:pt x="34870" y="1211"/>
                </a:lnTo>
                <a:lnTo>
                  <a:pt x="36120" y="1641"/>
                </a:lnTo>
                <a:lnTo>
                  <a:pt x="37330" y="2109"/>
                </a:lnTo>
                <a:lnTo>
                  <a:pt x="38501" y="2656"/>
                </a:lnTo>
                <a:lnTo>
                  <a:pt x="39673" y="3242"/>
                </a:lnTo>
                <a:lnTo>
                  <a:pt x="40805" y="3906"/>
                </a:lnTo>
                <a:lnTo>
                  <a:pt x="41899" y="4569"/>
                </a:lnTo>
                <a:lnTo>
                  <a:pt x="42953" y="5350"/>
                </a:lnTo>
                <a:lnTo>
                  <a:pt x="43968" y="6131"/>
                </a:lnTo>
                <a:lnTo>
                  <a:pt x="44944" y="6990"/>
                </a:lnTo>
                <a:lnTo>
                  <a:pt x="45881" y="7849"/>
                </a:lnTo>
                <a:lnTo>
                  <a:pt x="46780" y="8786"/>
                </a:lnTo>
                <a:lnTo>
                  <a:pt x="47600" y="9763"/>
                </a:lnTo>
                <a:lnTo>
                  <a:pt x="48420" y="10778"/>
                </a:lnTo>
                <a:lnTo>
                  <a:pt x="49161" y="11832"/>
                </a:lnTo>
                <a:lnTo>
                  <a:pt x="49864" y="12926"/>
                </a:lnTo>
                <a:lnTo>
                  <a:pt x="50489" y="14058"/>
                </a:lnTo>
                <a:lnTo>
                  <a:pt x="51075" y="15229"/>
                </a:lnTo>
                <a:lnTo>
                  <a:pt x="51621" y="16401"/>
                </a:lnTo>
                <a:lnTo>
                  <a:pt x="52129" y="17611"/>
                </a:lnTo>
                <a:lnTo>
                  <a:pt x="52520" y="18861"/>
                </a:lnTo>
                <a:lnTo>
                  <a:pt x="52910" y="20149"/>
                </a:lnTo>
                <a:lnTo>
                  <a:pt x="53183" y="21438"/>
                </a:lnTo>
                <a:lnTo>
                  <a:pt x="53418" y="22765"/>
                </a:lnTo>
                <a:lnTo>
                  <a:pt x="53613" y="24132"/>
                </a:lnTo>
                <a:lnTo>
                  <a:pt x="53691" y="25499"/>
                </a:lnTo>
                <a:lnTo>
                  <a:pt x="53730" y="26865"/>
                </a:lnTo>
                <a:lnTo>
                  <a:pt x="53730" y="26865"/>
                </a:lnTo>
                <a:close/>
              </a:path>
            </a:pathLst>
          </a:custGeom>
          <a:noFill/>
          <a:ln w="23425" cap="rnd" cmpd="sng">
            <a:solidFill>
              <a:srgbClr val="FF3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" name="Google Shape;2182;p37"/>
          <p:cNvGrpSpPr/>
          <p:nvPr/>
        </p:nvGrpSpPr>
        <p:grpSpPr>
          <a:xfrm>
            <a:off x="2399960" y="871118"/>
            <a:ext cx="4287930" cy="3642388"/>
            <a:chOff x="4611450" y="3151300"/>
            <a:chExt cx="667725" cy="567200"/>
          </a:xfrm>
        </p:grpSpPr>
        <p:sp>
          <p:nvSpPr>
            <p:cNvPr id="2183" name="Google Shape;2183;p37"/>
            <p:cNvSpPr/>
            <p:nvPr/>
          </p:nvSpPr>
          <p:spPr>
            <a:xfrm>
              <a:off x="47032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1" y="1"/>
                  </a:moveTo>
                  <a:lnTo>
                    <a:pt x="1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7842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48642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494530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02632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107350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188375" y="3151300"/>
              <a:ext cx="25" cy="567200"/>
            </a:xfrm>
            <a:custGeom>
              <a:avLst/>
              <a:gdLst/>
              <a:ahLst/>
              <a:cxnLst/>
              <a:rect l="l" t="t" r="r" b="b"/>
              <a:pathLst>
                <a:path w="1" h="22688" fill="none" extrusionOk="0">
                  <a:moveTo>
                    <a:pt x="0" y="1"/>
                  </a:moveTo>
                  <a:lnTo>
                    <a:pt x="0" y="22687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4611450" y="363355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4611450" y="35525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611450" y="34715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4611450" y="339047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0"/>
                  </a:moveTo>
                  <a:lnTo>
                    <a:pt x="26709" y="0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4611450" y="3310425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4611450" y="3229400"/>
              <a:ext cx="667725" cy="25"/>
            </a:xfrm>
            <a:custGeom>
              <a:avLst/>
              <a:gdLst/>
              <a:ahLst/>
              <a:cxnLst/>
              <a:rect l="l" t="t" r="r" b="b"/>
              <a:pathLst>
                <a:path w="26709" h="1" fill="none" extrusionOk="0">
                  <a:moveTo>
                    <a:pt x="0" y="1"/>
                  </a:moveTo>
                  <a:lnTo>
                    <a:pt x="26709" y="1"/>
                  </a:lnTo>
                </a:path>
              </a:pathLst>
            </a:custGeom>
            <a:noFill/>
            <a:ln w="78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7"/>
          <p:cNvSpPr/>
          <p:nvPr/>
        </p:nvSpPr>
        <p:spPr>
          <a:xfrm>
            <a:off x="3161643" y="-1861624"/>
            <a:ext cx="2820666" cy="2823640"/>
          </a:xfrm>
          <a:custGeom>
            <a:avLst/>
            <a:gdLst/>
            <a:ahLst/>
            <a:cxnLst/>
            <a:rect l="l" t="t" r="r" b="b"/>
            <a:pathLst>
              <a:path w="36979" h="37018" extrusionOk="0">
                <a:moveTo>
                  <a:pt x="18509" y="1"/>
                </a:moveTo>
                <a:lnTo>
                  <a:pt x="17533" y="40"/>
                </a:lnTo>
                <a:lnTo>
                  <a:pt x="16595" y="118"/>
                </a:lnTo>
                <a:lnTo>
                  <a:pt x="15697" y="235"/>
                </a:lnTo>
                <a:lnTo>
                  <a:pt x="14760" y="391"/>
                </a:lnTo>
                <a:lnTo>
                  <a:pt x="13862" y="586"/>
                </a:lnTo>
                <a:lnTo>
                  <a:pt x="13003" y="860"/>
                </a:lnTo>
                <a:lnTo>
                  <a:pt x="12144" y="1133"/>
                </a:lnTo>
                <a:lnTo>
                  <a:pt x="11285" y="1484"/>
                </a:lnTo>
                <a:lnTo>
                  <a:pt x="10465" y="1836"/>
                </a:lnTo>
                <a:lnTo>
                  <a:pt x="9684" y="2265"/>
                </a:lnTo>
                <a:lnTo>
                  <a:pt x="8903" y="2695"/>
                </a:lnTo>
                <a:lnTo>
                  <a:pt x="8161" y="3163"/>
                </a:lnTo>
                <a:lnTo>
                  <a:pt x="7419" y="3671"/>
                </a:lnTo>
                <a:lnTo>
                  <a:pt x="6755" y="4257"/>
                </a:lnTo>
                <a:lnTo>
                  <a:pt x="6053" y="4803"/>
                </a:lnTo>
                <a:lnTo>
                  <a:pt x="5428" y="5428"/>
                </a:lnTo>
                <a:lnTo>
                  <a:pt x="4803" y="6092"/>
                </a:lnTo>
                <a:lnTo>
                  <a:pt x="4217" y="6756"/>
                </a:lnTo>
                <a:lnTo>
                  <a:pt x="3671" y="7459"/>
                </a:lnTo>
                <a:lnTo>
                  <a:pt x="3163" y="8162"/>
                </a:lnTo>
                <a:lnTo>
                  <a:pt x="2695" y="8903"/>
                </a:lnTo>
                <a:lnTo>
                  <a:pt x="2226" y="9684"/>
                </a:lnTo>
                <a:lnTo>
                  <a:pt x="1836" y="10504"/>
                </a:lnTo>
                <a:lnTo>
                  <a:pt x="1445" y="11324"/>
                </a:lnTo>
                <a:lnTo>
                  <a:pt x="1133" y="12144"/>
                </a:lnTo>
                <a:lnTo>
                  <a:pt x="820" y="13003"/>
                </a:lnTo>
                <a:lnTo>
                  <a:pt x="586" y="13901"/>
                </a:lnTo>
                <a:lnTo>
                  <a:pt x="391" y="14800"/>
                </a:lnTo>
                <a:lnTo>
                  <a:pt x="235" y="15698"/>
                </a:lnTo>
                <a:lnTo>
                  <a:pt x="117" y="16635"/>
                </a:lnTo>
                <a:lnTo>
                  <a:pt x="39" y="17572"/>
                </a:lnTo>
                <a:lnTo>
                  <a:pt x="0" y="18509"/>
                </a:lnTo>
                <a:lnTo>
                  <a:pt x="39" y="19446"/>
                </a:lnTo>
                <a:lnTo>
                  <a:pt x="117" y="20383"/>
                </a:lnTo>
                <a:lnTo>
                  <a:pt x="235" y="21320"/>
                </a:lnTo>
                <a:lnTo>
                  <a:pt x="391" y="22219"/>
                </a:lnTo>
                <a:lnTo>
                  <a:pt x="586" y="23117"/>
                </a:lnTo>
                <a:lnTo>
                  <a:pt x="820" y="24015"/>
                </a:lnTo>
                <a:lnTo>
                  <a:pt x="1133" y="24874"/>
                </a:lnTo>
                <a:lnTo>
                  <a:pt x="1445" y="25694"/>
                </a:lnTo>
                <a:lnTo>
                  <a:pt x="1836" y="26514"/>
                </a:lnTo>
                <a:lnTo>
                  <a:pt x="2226" y="27334"/>
                </a:lnTo>
                <a:lnTo>
                  <a:pt x="2695" y="28115"/>
                </a:lnTo>
                <a:lnTo>
                  <a:pt x="3163" y="28857"/>
                </a:lnTo>
                <a:lnTo>
                  <a:pt x="3671" y="29559"/>
                </a:lnTo>
                <a:lnTo>
                  <a:pt x="4217" y="30262"/>
                </a:lnTo>
                <a:lnTo>
                  <a:pt x="4803" y="30926"/>
                </a:lnTo>
                <a:lnTo>
                  <a:pt x="5428" y="31590"/>
                </a:lnTo>
                <a:lnTo>
                  <a:pt x="6053" y="32215"/>
                </a:lnTo>
                <a:lnTo>
                  <a:pt x="6755" y="32761"/>
                </a:lnTo>
                <a:lnTo>
                  <a:pt x="7419" y="33347"/>
                </a:lnTo>
                <a:lnTo>
                  <a:pt x="8161" y="33855"/>
                </a:lnTo>
                <a:lnTo>
                  <a:pt x="8903" y="34323"/>
                </a:lnTo>
                <a:lnTo>
                  <a:pt x="9684" y="34753"/>
                </a:lnTo>
                <a:lnTo>
                  <a:pt x="10465" y="35182"/>
                </a:lnTo>
                <a:lnTo>
                  <a:pt x="11285" y="35534"/>
                </a:lnTo>
                <a:lnTo>
                  <a:pt x="12144" y="35885"/>
                </a:lnTo>
                <a:lnTo>
                  <a:pt x="13003" y="36158"/>
                </a:lnTo>
                <a:lnTo>
                  <a:pt x="13862" y="36432"/>
                </a:lnTo>
                <a:lnTo>
                  <a:pt x="14760" y="36627"/>
                </a:lnTo>
                <a:lnTo>
                  <a:pt x="15697" y="36783"/>
                </a:lnTo>
                <a:lnTo>
                  <a:pt x="16595" y="36900"/>
                </a:lnTo>
                <a:lnTo>
                  <a:pt x="17533" y="36978"/>
                </a:lnTo>
                <a:lnTo>
                  <a:pt x="18509" y="37018"/>
                </a:lnTo>
                <a:lnTo>
                  <a:pt x="19446" y="36978"/>
                </a:lnTo>
                <a:lnTo>
                  <a:pt x="20383" y="36900"/>
                </a:lnTo>
                <a:lnTo>
                  <a:pt x="21320" y="36783"/>
                </a:lnTo>
                <a:lnTo>
                  <a:pt x="22218" y="36627"/>
                </a:lnTo>
                <a:lnTo>
                  <a:pt x="23116" y="36432"/>
                </a:lnTo>
                <a:lnTo>
                  <a:pt x="24015" y="36158"/>
                </a:lnTo>
                <a:lnTo>
                  <a:pt x="24874" y="35885"/>
                </a:lnTo>
                <a:lnTo>
                  <a:pt x="25694" y="35534"/>
                </a:lnTo>
                <a:lnTo>
                  <a:pt x="26514" y="35182"/>
                </a:lnTo>
                <a:lnTo>
                  <a:pt x="27334" y="34753"/>
                </a:lnTo>
                <a:lnTo>
                  <a:pt x="28075" y="34323"/>
                </a:lnTo>
                <a:lnTo>
                  <a:pt x="28856" y="33855"/>
                </a:lnTo>
                <a:lnTo>
                  <a:pt x="29559" y="33347"/>
                </a:lnTo>
                <a:lnTo>
                  <a:pt x="30262" y="32761"/>
                </a:lnTo>
                <a:lnTo>
                  <a:pt x="30926" y="32215"/>
                </a:lnTo>
                <a:lnTo>
                  <a:pt x="31590" y="31590"/>
                </a:lnTo>
                <a:lnTo>
                  <a:pt x="32175" y="30926"/>
                </a:lnTo>
                <a:lnTo>
                  <a:pt x="32761" y="30262"/>
                </a:lnTo>
                <a:lnTo>
                  <a:pt x="33308" y="29559"/>
                </a:lnTo>
                <a:lnTo>
                  <a:pt x="33855" y="28857"/>
                </a:lnTo>
                <a:lnTo>
                  <a:pt x="34323" y="28115"/>
                </a:lnTo>
                <a:lnTo>
                  <a:pt x="34753" y="27334"/>
                </a:lnTo>
                <a:lnTo>
                  <a:pt x="35182" y="26514"/>
                </a:lnTo>
                <a:lnTo>
                  <a:pt x="35534" y="25694"/>
                </a:lnTo>
                <a:lnTo>
                  <a:pt x="35885" y="24874"/>
                </a:lnTo>
                <a:lnTo>
                  <a:pt x="36158" y="24015"/>
                </a:lnTo>
                <a:lnTo>
                  <a:pt x="36432" y="23117"/>
                </a:lnTo>
                <a:lnTo>
                  <a:pt x="36627" y="22219"/>
                </a:lnTo>
                <a:lnTo>
                  <a:pt x="36783" y="21320"/>
                </a:lnTo>
                <a:lnTo>
                  <a:pt x="36900" y="20383"/>
                </a:lnTo>
                <a:lnTo>
                  <a:pt x="36978" y="19446"/>
                </a:lnTo>
                <a:lnTo>
                  <a:pt x="36978" y="18509"/>
                </a:lnTo>
                <a:lnTo>
                  <a:pt x="36978" y="17572"/>
                </a:lnTo>
                <a:lnTo>
                  <a:pt x="36900" y="16635"/>
                </a:lnTo>
                <a:lnTo>
                  <a:pt x="36783" y="15698"/>
                </a:lnTo>
                <a:lnTo>
                  <a:pt x="36627" y="14800"/>
                </a:lnTo>
                <a:lnTo>
                  <a:pt x="36432" y="13901"/>
                </a:lnTo>
                <a:lnTo>
                  <a:pt x="36158" y="13003"/>
                </a:lnTo>
                <a:lnTo>
                  <a:pt x="35885" y="12144"/>
                </a:lnTo>
                <a:lnTo>
                  <a:pt x="35534" y="11324"/>
                </a:lnTo>
                <a:lnTo>
                  <a:pt x="35182" y="10504"/>
                </a:lnTo>
                <a:lnTo>
                  <a:pt x="34753" y="9684"/>
                </a:lnTo>
                <a:lnTo>
                  <a:pt x="34323" y="8903"/>
                </a:lnTo>
                <a:lnTo>
                  <a:pt x="33855" y="8162"/>
                </a:lnTo>
                <a:lnTo>
                  <a:pt x="33308" y="7459"/>
                </a:lnTo>
                <a:lnTo>
                  <a:pt x="32761" y="6756"/>
                </a:lnTo>
                <a:lnTo>
                  <a:pt x="32175" y="6092"/>
                </a:lnTo>
                <a:lnTo>
                  <a:pt x="31590" y="5428"/>
                </a:lnTo>
                <a:lnTo>
                  <a:pt x="30926" y="4803"/>
                </a:lnTo>
                <a:lnTo>
                  <a:pt x="30262" y="4257"/>
                </a:lnTo>
                <a:lnTo>
                  <a:pt x="29559" y="3671"/>
                </a:lnTo>
                <a:lnTo>
                  <a:pt x="28856" y="3163"/>
                </a:lnTo>
                <a:lnTo>
                  <a:pt x="28075" y="2695"/>
                </a:lnTo>
                <a:lnTo>
                  <a:pt x="27334" y="2265"/>
                </a:lnTo>
                <a:lnTo>
                  <a:pt x="26514" y="1836"/>
                </a:lnTo>
                <a:lnTo>
                  <a:pt x="25694" y="1484"/>
                </a:lnTo>
                <a:lnTo>
                  <a:pt x="24874" y="1133"/>
                </a:lnTo>
                <a:lnTo>
                  <a:pt x="24015" y="860"/>
                </a:lnTo>
                <a:lnTo>
                  <a:pt x="23116" y="586"/>
                </a:lnTo>
                <a:lnTo>
                  <a:pt x="22218" y="391"/>
                </a:lnTo>
                <a:lnTo>
                  <a:pt x="21320" y="235"/>
                </a:lnTo>
                <a:lnTo>
                  <a:pt x="20383" y="118"/>
                </a:lnTo>
                <a:lnTo>
                  <a:pt x="19446" y="40"/>
                </a:lnTo>
                <a:lnTo>
                  <a:pt x="18509" y="1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953000" y="4629150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2" r:id="rId3"/>
    <p:sldLayoutId id="2147483681" r:id="rId4"/>
    <p:sldLayoutId id="2147483682" r:id="rId5"/>
    <p:sldLayoutId id="2147483683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evaraja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0"/>
          <p:cNvSpPr txBox="1">
            <a:spLocks noGrp="1"/>
          </p:cNvSpPr>
          <p:nvPr>
            <p:ph type="ctrTitle"/>
          </p:nvPr>
        </p:nvSpPr>
        <p:spPr>
          <a:xfrm>
            <a:off x="3080750" y="1003821"/>
            <a:ext cx="5781900" cy="26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EMBEDDED SYSTEM DESIGN</a:t>
            </a:r>
            <a:br>
              <a:rPr lang="en" dirty="0" smtClean="0"/>
            </a:br>
            <a:r>
              <a:rPr lang="en" dirty="0" smtClean="0"/>
              <a:t>&amp; IoT</a:t>
            </a:r>
            <a:endParaRPr sz="4000" dirty="0"/>
          </a:p>
        </p:txBody>
      </p:sp>
      <p:sp>
        <p:nvSpPr>
          <p:cNvPr id="2206" name="Google Shape;2206;p40"/>
          <p:cNvSpPr txBox="1">
            <a:spLocks noGrp="1"/>
          </p:cNvSpPr>
          <p:nvPr>
            <p:ph type="subTitle" idx="1"/>
          </p:nvPr>
        </p:nvSpPr>
        <p:spPr>
          <a:xfrm>
            <a:off x="3080749" y="3610150"/>
            <a:ext cx="3957359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Master Class</a:t>
            </a:r>
            <a:endParaRPr dirty="0"/>
          </a:p>
        </p:txBody>
      </p:sp>
      <p:sp>
        <p:nvSpPr>
          <p:cNvPr id="2208" name="Google Shape;2208;p40"/>
          <p:cNvSpPr/>
          <p:nvPr/>
        </p:nvSpPr>
        <p:spPr>
          <a:xfrm flipH="1">
            <a:off x="-77280" y="4354934"/>
            <a:ext cx="2785365" cy="2785308"/>
          </a:xfrm>
          <a:custGeom>
            <a:avLst/>
            <a:gdLst/>
            <a:ahLst/>
            <a:cxnLst/>
            <a:rect l="l" t="t" r="r" b="b"/>
            <a:pathLst>
              <a:path w="48967" h="48966" extrusionOk="0">
                <a:moveTo>
                  <a:pt x="24484" y="0"/>
                </a:moveTo>
                <a:lnTo>
                  <a:pt x="23234" y="39"/>
                </a:lnTo>
                <a:lnTo>
                  <a:pt x="21985" y="117"/>
                </a:lnTo>
                <a:lnTo>
                  <a:pt x="20774" y="274"/>
                </a:lnTo>
                <a:lnTo>
                  <a:pt x="19564" y="508"/>
                </a:lnTo>
                <a:lnTo>
                  <a:pt x="18392" y="781"/>
                </a:lnTo>
                <a:lnTo>
                  <a:pt x="17221" y="1094"/>
                </a:lnTo>
                <a:lnTo>
                  <a:pt x="16088" y="1484"/>
                </a:lnTo>
                <a:lnTo>
                  <a:pt x="14956" y="1914"/>
                </a:lnTo>
                <a:lnTo>
                  <a:pt x="13902" y="2421"/>
                </a:lnTo>
                <a:lnTo>
                  <a:pt x="12848" y="2968"/>
                </a:lnTo>
                <a:lnTo>
                  <a:pt x="11793" y="3554"/>
                </a:lnTo>
                <a:lnTo>
                  <a:pt x="10817" y="4178"/>
                </a:lnTo>
                <a:lnTo>
                  <a:pt x="9841" y="4881"/>
                </a:lnTo>
                <a:lnTo>
                  <a:pt x="8943" y="5584"/>
                </a:lnTo>
                <a:lnTo>
                  <a:pt x="8045" y="6365"/>
                </a:lnTo>
                <a:lnTo>
                  <a:pt x="7186" y="7185"/>
                </a:lnTo>
                <a:lnTo>
                  <a:pt x="6366" y="8005"/>
                </a:lnTo>
                <a:lnTo>
                  <a:pt x="5624" y="8903"/>
                </a:lnTo>
                <a:lnTo>
                  <a:pt x="4882" y="9840"/>
                </a:lnTo>
                <a:lnTo>
                  <a:pt x="4179" y="10777"/>
                </a:lnTo>
                <a:lnTo>
                  <a:pt x="3554" y="11793"/>
                </a:lnTo>
                <a:lnTo>
                  <a:pt x="2968" y="12808"/>
                </a:lnTo>
                <a:lnTo>
                  <a:pt x="2422" y="13862"/>
                </a:lnTo>
                <a:lnTo>
                  <a:pt x="1953" y="14955"/>
                </a:lnTo>
                <a:lnTo>
                  <a:pt x="1485" y="16049"/>
                </a:lnTo>
                <a:lnTo>
                  <a:pt x="1133" y="17181"/>
                </a:lnTo>
                <a:lnTo>
                  <a:pt x="782" y="18353"/>
                </a:lnTo>
                <a:lnTo>
                  <a:pt x="508" y="19563"/>
                </a:lnTo>
                <a:lnTo>
                  <a:pt x="313" y="20734"/>
                </a:lnTo>
                <a:lnTo>
                  <a:pt x="157" y="21984"/>
                </a:lnTo>
                <a:lnTo>
                  <a:pt x="40" y="23234"/>
                </a:lnTo>
                <a:lnTo>
                  <a:pt x="1" y="24483"/>
                </a:lnTo>
                <a:lnTo>
                  <a:pt x="40" y="25733"/>
                </a:lnTo>
                <a:lnTo>
                  <a:pt x="157" y="26982"/>
                </a:lnTo>
                <a:lnTo>
                  <a:pt x="313" y="28193"/>
                </a:lnTo>
                <a:lnTo>
                  <a:pt x="508" y="29403"/>
                </a:lnTo>
                <a:lnTo>
                  <a:pt x="782" y="30613"/>
                </a:lnTo>
                <a:lnTo>
                  <a:pt x="1133" y="31746"/>
                </a:lnTo>
                <a:lnTo>
                  <a:pt x="1485" y="32917"/>
                </a:lnTo>
                <a:lnTo>
                  <a:pt x="1953" y="34011"/>
                </a:lnTo>
                <a:lnTo>
                  <a:pt x="2422" y="35104"/>
                </a:lnTo>
                <a:lnTo>
                  <a:pt x="2968" y="36158"/>
                </a:lnTo>
                <a:lnTo>
                  <a:pt x="3554" y="37173"/>
                </a:lnTo>
                <a:lnTo>
                  <a:pt x="4179" y="38150"/>
                </a:lnTo>
                <a:lnTo>
                  <a:pt x="4882" y="39126"/>
                </a:lnTo>
                <a:lnTo>
                  <a:pt x="5624" y="40063"/>
                </a:lnTo>
                <a:lnTo>
                  <a:pt x="6366" y="40922"/>
                </a:lnTo>
                <a:lnTo>
                  <a:pt x="7186" y="41781"/>
                </a:lnTo>
                <a:lnTo>
                  <a:pt x="8045" y="42601"/>
                </a:lnTo>
                <a:lnTo>
                  <a:pt x="8943" y="43382"/>
                </a:lnTo>
                <a:lnTo>
                  <a:pt x="9841" y="44085"/>
                </a:lnTo>
                <a:lnTo>
                  <a:pt x="10817" y="44788"/>
                </a:lnTo>
                <a:lnTo>
                  <a:pt x="11793" y="45412"/>
                </a:lnTo>
                <a:lnTo>
                  <a:pt x="12848" y="45998"/>
                </a:lnTo>
                <a:lnTo>
                  <a:pt x="13902" y="46545"/>
                </a:lnTo>
                <a:lnTo>
                  <a:pt x="14956" y="47052"/>
                </a:lnTo>
                <a:lnTo>
                  <a:pt x="16088" y="47482"/>
                </a:lnTo>
                <a:lnTo>
                  <a:pt x="17221" y="47872"/>
                </a:lnTo>
                <a:lnTo>
                  <a:pt x="18392" y="48185"/>
                </a:lnTo>
                <a:lnTo>
                  <a:pt x="19564" y="48458"/>
                </a:lnTo>
                <a:lnTo>
                  <a:pt x="20774" y="48692"/>
                </a:lnTo>
                <a:lnTo>
                  <a:pt x="21985" y="48849"/>
                </a:lnTo>
                <a:lnTo>
                  <a:pt x="23234" y="48927"/>
                </a:lnTo>
                <a:lnTo>
                  <a:pt x="24484" y="48966"/>
                </a:lnTo>
                <a:lnTo>
                  <a:pt x="25772" y="48927"/>
                </a:lnTo>
                <a:lnTo>
                  <a:pt x="26983" y="48849"/>
                </a:lnTo>
                <a:lnTo>
                  <a:pt x="28232" y="48692"/>
                </a:lnTo>
                <a:lnTo>
                  <a:pt x="29443" y="48458"/>
                </a:lnTo>
                <a:lnTo>
                  <a:pt x="30614" y="48185"/>
                </a:lnTo>
                <a:lnTo>
                  <a:pt x="31786" y="47872"/>
                </a:lnTo>
                <a:lnTo>
                  <a:pt x="32918" y="47482"/>
                </a:lnTo>
                <a:lnTo>
                  <a:pt x="34011" y="47052"/>
                </a:lnTo>
                <a:lnTo>
                  <a:pt x="35105" y="46545"/>
                </a:lnTo>
                <a:lnTo>
                  <a:pt x="36159" y="45998"/>
                </a:lnTo>
                <a:lnTo>
                  <a:pt x="37174" y="45412"/>
                </a:lnTo>
                <a:lnTo>
                  <a:pt x="38189" y="44788"/>
                </a:lnTo>
                <a:lnTo>
                  <a:pt x="39127" y="44085"/>
                </a:lnTo>
                <a:lnTo>
                  <a:pt x="40064" y="43382"/>
                </a:lnTo>
                <a:lnTo>
                  <a:pt x="40962" y="42601"/>
                </a:lnTo>
                <a:lnTo>
                  <a:pt x="41821" y="41781"/>
                </a:lnTo>
                <a:lnTo>
                  <a:pt x="42602" y="40922"/>
                </a:lnTo>
                <a:lnTo>
                  <a:pt x="43383" y="40063"/>
                </a:lnTo>
                <a:lnTo>
                  <a:pt x="44125" y="39126"/>
                </a:lnTo>
                <a:lnTo>
                  <a:pt x="44788" y="38150"/>
                </a:lnTo>
                <a:lnTo>
                  <a:pt x="45452" y="37173"/>
                </a:lnTo>
                <a:lnTo>
                  <a:pt x="46038" y="36158"/>
                </a:lnTo>
                <a:lnTo>
                  <a:pt x="46546" y="35104"/>
                </a:lnTo>
                <a:lnTo>
                  <a:pt x="47053" y="34011"/>
                </a:lnTo>
                <a:lnTo>
                  <a:pt x="47483" y="32917"/>
                </a:lnTo>
                <a:lnTo>
                  <a:pt x="47873" y="31746"/>
                </a:lnTo>
                <a:lnTo>
                  <a:pt x="48225" y="30613"/>
                </a:lnTo>
                <a:lnTo>
                  <a:pt x="48498" y="29403"/>
                </a:lnTo>
                <a:lnTo>
                  <a:pt x="48693" y="28193"/>
                </a:lnTo>
                <a:lnTo>
                  <a:pt x="48849" y="26982"/>
                </a:lnTo>
                <a:lnTo>
                  <a:pt x="48966" y="25733"/>
                </a:lnTo>
                <a:lnTo>
                  <a:pt x="48966" y="24483"/>
                </a:lnTo>
                <a:lnTo>
                  <a:pt x="48966" y="23234"/>
                </a:lnTo>
                <a:lnTo>
                  <a:pt x="48849" y="21984"/>
                </a:lnTo>
                <a:lnTo>
                  <a:pt x="48693" y="20734"/>
                </a:lnTo>
                <a:lnTo>
                  <a:pt x="48498" y="19563"/>
                </a:lnTo>
                <a:lnTo>
                  <a:pt x="48225" y="18353"/>
                </a:lnTo>
                <a:lnTo>
                  <a:pt x="47873" y="17181"/>
                </a:lnTo>
                <a:lnTo>
                  <a:pt x="47483" y="16049"/>
                </a:lnTo>
                <a:lnTo>
                  <a:pt x="47053" y="14955"/>
                </a:lnTo>
                <a:lnTo>
                  <a:pt x="46546" y="13862"/>
                </a:lnTo>
                <a:lnTo>
                  <a:pt x="46038" y="12808"/>
                </a:lnTo>
                <a:lnTo>
                  <a:pt x="45452" y="11793"/>
                </a:lnTo>
                <a:lnTo>
                  <a:pt x="44788" y="10777"/>
                </a:lnTo>
                <a:lnTo>
                  <a:pt x="44125" y="9840"/>
                </a:lnTo>
                <a:lnTo>
                  <a:pt x="43383" y="8903"/>
                </a:lnTo>
                <a:lnTo>
                  <a:pt x="42602" y="8005"/>
                </a:lnTo>
                <a:lnTo>
                  <a:pt x="41821" y="7185"/>
                </a:lnTo>
                <a:lnTo>
                  <a:pt x="40962" y="6365"/>
                </a:lnTo>
                <a:lnTo>
                  <a:pt x="40064" y="5584"/>
                </a:lnTo>
                <a:lnTo>
                  <a:pt x="39127" y="4881"/>
                </a:lnTo>
                <a:lnTo>
                  <a:pt x="38189" y="4178"/>
                </a:lnTo>
                <a:lnTo>
                  <a:pt x="37174" y="3554"/>
                </a:lnTo>
                <a:lnTo>
                  <a:pt x="36159" y="2968"/>
                </a:lnTo>
                <a:lnTo>
                  <a:pt x="35105" y="2421"/>
                </a:lnTo>
                <a:lnTo>
                  <a:pt x="34011" y="1914"/>
                </a:lnTo>
                <a:lnTo>
                  <a:pt x="32918" y="1484"/>
                </a:lnTo>
                <a:lnTo>
                  <a:pt x="31786" y="1094"/>
                </a:lnTo>
                <a:lnTo>
                  <a:pt x="30614" y="781"/>
                </a:lnTo>
                <a:lnTo>
                  <a:pt x="29443" y="508"/>
                </a:lnTo>
                <a:lnTo>
                  <a:pt x="28232" y="274"/>
                </a:lnTo>
                <a:lnTo>
                  <a:pt x="26983" y="117"/>
                </a:lnTo>
                <a:lnTo>
                  <a:pt x="25772" y="39"/>
                </a:lnTo>
                <a:lnTo>
                  <a:pt x="24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0"/>
          <p:cNvGrpSpPr/>
          <p:nvPr/>
        </p:nvGrpSpPr>
        <p:grpSpPr>
          <a:xfrm flipH="1">
            <a:off x="-352355" y="3454401"/>
            <a:ext cx="1051274" cy="787312"/>
            <a:chOff x="3585475" y="1537675"/>
            <a:chExt cx="649175" cy="486175"/>
          </a:xfrm>
        </p:grpSpPr>
        <p:sp>
          <p:nvSpPr>
            <p:cNvPr id="2210" name="Google Shape;2210;p40"/>
            <p:cNvSpPr/>
            <p:nvPr/>
          </p:nvSpPr>
          <p:spPr>
            <a:xfrm>
              <a:off x="35854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5854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1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5854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1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1" y="1172"/>
                  </a:lnTo>
                  <a:lnTo>
                    <a:pt x="469" y="1211"/>
                  </a:lnTo>
                  <a:lnTo>
                    <a:pt x="703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1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1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03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5854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1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1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03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1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1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739700" y="1992575"/>
              <a:ext cx="30300" cy="31275"/>
            </a:xfrm>
            <a:custGeom>
              <a:avLst/>
              <a:gdLst/>
              <a:ahLst/>
              <a:cxnLst/>
              <a:rect l="l" t="t" r="r" b="b"/>
              <a:pathLst>
                <a:path w="1212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739700" y="18412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739700" y="1688975"/>
              <a:ext cx="30300" cy="30300"/>
            </a:xfrm>
            <a:custGeom>
              <a:avLst/>
              <a:gdLst/>
              <a:ahLst/>
              <a:cxnLst/>
              <a:rect l="l" t="t" r="r" b="b"/>
              <a:pathLst>
                <a:path w="1212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2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2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739700" y="1537675"/>
              <a:ext cx="30300" cy="30275"/>
            </a:xfrm>
            <a:custGeom>
              <a:avLst/>
              <a:gdLst/>
              <a:ahLst/>
              <a:cxnLst/>
              <a:rect l="l" t="t" r="r" b="b"/>
              <a:pathLst>
                <a:path w="1212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2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9492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9492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9492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20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20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9492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20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20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4049150" y="1992575"/>
              <a:ext cx="31275" cy="31275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79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5"/>
                  </a:lnTo>
                  <a:lnTo>
                    <a:pt x="40" y="742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625" y="1250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50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79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4049150" y="18412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6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42"/>
                  </a:lnTo>
                  <a:lnTo>
                    <a:pt x="79" y="820"/>
                  </a:lnTo>
                  <a:lnTo>
                    <a:pt x="196" y="101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6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4049150" y="1688975"/>
              <a:ext cx="31275" cy="30300"/>
            </a:xfrm>
            <a:custGeom>
              <a:avLst/>
              <a:gdLst/>
              <a:ahLst/>
              <a:cxnLst/>
              <a:rect l="l" t="t" r="r" b="b"/>
              <a:pathLst>
                <a:path w="1251" h="1212" extrusionOk="0">
                  <a:moveTo>
                    <a:pt x="625" y="1"/>
                  </a:moveTo>
                  <a:lnTo>
                    <a:pt x="508" y="40"/>
                  </a:lnTo>
                  <a:lnTo>
                    <a:pt x="391" y="40"/>
                  </a:lnTo>
                  <a:lnTo>
                    <a:pt x="196" y="196"/>
                  </a:lnTo>
                  <a:lnTo>
                    <a:pt x="79" y="391"/>
                  </a:lnTo>
                  <a:lnTo>
                    <a:pt x="40" y="508"/>
                  </a:lnTo>
                  <a:lnTo>
                    <a:pt x="1" y="626"/>
                  </a:lnTo>
                  <a:lnTo>
                    <a:pt x="40" y="743"/>
                  </a:lnTo>
                  <a:lnTo>
                    <a:pt x="79" y="860"/>
                  </a:lnTo>
                  <a:lnTo>
                    <a:pt x="196" y="1055"/>
                  </a:lnTo>
                  <a:lnTo>
                    <a:pt x="391" y="1172"/>
                  </a:lnTo>
                  <a:lnTo>
                    <a:pt x="508" y="1211"/>
                  </a:lnTo>
                  <a:lnTo>
                    <a:pt x="743" y="1211"/>
                  </a:lnTo>
                  <a:lnTo>
                    <a:pt x="860" y="1172"/>
                  </a:lnTo>
                  <a:lnTo>
                    <a:pt x="105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50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55" y="196"/>
                  </a:lnTo>
                  <a:lnTo>
                    <a:pt x="860" y="40"/>
                  </a:lnTo>
                  <a:lnTo>
                    <a:pt x="743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4049150" y="1537675"/>
              <a:ext cx="31275" cy="30275"/>
            </a:xfrm>
            <a:custGeom>
              <a:avLst/>
              <a:gdLst/>
              <a:ahLst/>
              <a:cxnLst/>
              <a:rect l="l" t="t" r="r" b="b"/>
              <a:pathLst>
                <a:path w="1251" h="1211" extrusionOk="0">
                  <a:moveTo>
                    <a:pt x="508" y="0"/>
                  </a:moveTo>
                  <a:lnTo>
                    <a:pt x="391" y="39"/>
                  </a:lnTo>
                  <a:lnTo>
                    <a:pt x="196" y="157"/>
                  </a:lnTo>
                  <a:lnTo>
                    <a:pt x="79" y="352"/>
                  </a:lnTo>
                  <a:lnTo>
                    <a:pt x="40" y="469"/>
                  </a:lnTo>
                  <a:lnTo>
                    <a:pt x="1" y="586"/>
                  </a:lnTo>
                  <a:lnTo>
                    <a:pt x="40" y="703"/>
                  </a:lnTo>
                  <a:lnTo>
                    <a:pt x="79" y="820"/>
                  </a:lnTo>
                  <a:lnTo>
                    <a:pt x="196" y="1016"/>
                  </a:lnTo>
                  <a:lnTo>
                    <a:pt x="391" y="1172"/>
                  </a:lnTo>
                  <a:lnTo>
                    <a:pt x="508" y="1172"/>
                  </a:lnTo>
                  <a:lnTo>
                    <a:pt x="625" y="1211"/>
                  </a:lnTo>
                  <a:lnTo>
                    <a:pt x="743" y="1172"/>
                  </a:lnTo>
                  <a:lnTo>
                    <a:pt x="860" y="1172"/>
                  </a:lnTo>
                  <a:lnTo>
                    <a:pt x="105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50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55" y="157"/>
                  </a:lnTo>
                  <a:lnTo>
                    <a:pt x="860" y="3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4204375" y="1992575"/>
              <a:ext cx="30275" cy="31275"/>
            </a:xfrm>
            <a:custGeom>
              <a:avLst/>
              <a:gdLst/>
              <a:ahLst/>
              <a:cxnLst/>
              <a:rect l="l" t="t" r="r" b="b"/>
              <a:pathLst>
                <a:path w="1211" h="1251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79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5"/>
                  </a:lnTo>
                  <a:lnTo>
                    <a:pt x="0" y="742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586" y="1250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2"/>
                  </a:lnTo>
                  <a:lnTo>
                    <a:pt x="1211" y="625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79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4204375" y="18412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6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42"/>
                  </a:lnTo>
                  <a:lnTo>
                    <a:pt x="39" y="820"/>
                  </a:lnTo>
                  <a:lnTo>
                    <a:pt x="156" y="101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15"/>
                  </a:lnTo>
                  <a:lnTo>
                    <a:pt x="1172" y="820"/>
                  </a:lnTo>
                  <a:lnTo>
                    <a:pt x="1211" y="742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6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4204375" y="1688975"/>
              <a:ext cx="30275" cy="30300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86" y="1"/>
                  </a:moveTo>
                  <a:lnTo>
                    <a:pt x="469" y="40"/>
                  </a:lnTo>
                  <a:lnTo>
                    <a:pt x="352" y="40"/>
                  </a:lnTo>
                  <a:lnTo>
                    <a:pt x="156" y="196"/>
                  </a:lnTo>
                  <a:lnTo>
                    <a:pt x="39" y="391"/>
                  </a:lnTo>
                  <a:lnTo>
                    <a:pt x="0" y="508"/>
                  </a:lnTo>
                  <a:lnTo>
                    <a:pt x="0" y="626"/>
                  </a:lnTo>
                  <a:lnTo>
                    <a:pt x="0" y="743"/>
                  </a:lnTo>
                  <a:lnTo>
                    <a:pt x="39" y="860"/>
                  </a:lnTo>
                  <a:lnTo>
                    <a:pt x="156" y="1055"/>
                  </a:lnTo>
                  <a:lnTo>
                    <a:pt x="352" y="1172"/>
                  </a:lnTo>
                  <a:lnTo>
                    <a:pt x="469" y="1211"/>
                  </a:lnTo>
                  <a:lnTo>
                    <a:pt x="742" y="1211"/>
                  </a:lnTo>
                  <a:lnTo>
                    <a:pt x="859" y="1172"/>
                  </a:lnTo>
                  <a:lnTo>
                    <a:pt x="1015" y="1055"/>
                  </a:lnTo>
                  <a:lnTo>
                    <a:pt x="1172" y="860"/>
                  </a:lnTo>
                  <a:lnTo>
                    <a:pt x="1211" y="743"/>
                  </a:lnTo>
                  <a:lnTo>
                    <a:pt x="1211" y="626"/>
                  </a:lnTo>
                  <a:lnTo>
                    <a:pt x="1211" y="508"/>
                  </a:lnTo>
                  <a:lnTo>
                    <a:pt x="1172" y="391"/>
                  </a:lnTo>
                  <a:lnTo>
                    <a:pt x="1015" y="196"/>
                  </a:lnTo>
                  <a:lnTo>
                    <a:pt x="859" y="40"/>
                  </a:lnTo>
                  <a:lnTo>
                    <a:pt x="742" y="40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4204375" y="1537675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69" y="0"/>
                  </a:moveTo>
                  <a:lnTo>
                    <a:pt x="352" y="39"/>
                  </a:lnTo>
                  <a:lnTo>
                    <a:pt x="156" y="157"/>
                  </a:lnTo>
                  <a:lnTo>
                    <a:pt x="39" y="352"/>
                  </a:lnTo>
                  <a:lnTo>
                    <a:pt x="0" y="469"/>
                  </a:lnTo>
                  <a:lnTo>
                    <a:pt x="0" y="586"/>
                  </a:lnTo>
                  <a:lnTo>
                    <a:pt x="0" y="703"/>
                  </a:lnTo>
                  <a:lnTo>
                    <a:pt x="39" y="820"/>
                  </a:lnTo>
                  <a:lnTo>
                    <a:pt x="156" y="1016"/>
                  </a:lnTo>
                  <a:lnTo>
                    <a:pt x="352" y="1172"/>
                  </a:lnTo>
                  <a:lnTo>
                    <a:pt x="469" y="1172"/>
                  </a:lnTo>
                  <a:lnTo>
                    <a:pt x="586" y="1211"/>
                  </a:lnTo>
                  <a:lnTo>
                    <a:pt x="742" y="1172"/>
                  </a:lnTo>
                  <a:lnTo>
                    <a:pt x="859" y="1172"/>
                  </a:lnTo>
                  <a:lnTo>
                    <a:pt x="1015" y="1016"/>
                  </a:lnTo>
                  <a:lnTo>
                    <a:pt x="1172" y="820"/>
                  </a:lnTo>
                  <a:lnTo>
                    <a:pt x="1211" y="703"/>
                  </a:lnTo>
                  <a:lnTo>
                    <a:pt x="1211" y="586"/>
                  </a:lnTo>
                  <a:lnTo>
                    <a:pt x="1211" y="469"/>
                  </a:lnTo>
                  <a:lnTo>
                    <a:pt x="1172" y="352"/>
                  </a:lnTo>
                  <a:lnTo>
                    <a:pt x="1015" y="157"/>
                  </a:lnTo>
                  <a:lnTo>
                    <a:pt x="859" y="39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0"/>
          <p:cNvGrpSpPr/>
          <p:nvPr/>
        </p:nvGrpSpPr>
        <p:grpSpPr>
          <a:xfrm flipH="1">
            <a:off x="197795" y="211850"/>
            <a:ext cx="656180" cy="633875"/>
            <a:chOff x="2556550" y="3309450"/>
            <a:chExt cx="545725" cy="527175"/>
          </a:xfrm>
        </p:grpSpPr>
        <p:sp>
          <p:nvSpPr>
            <p:cNvPr id="2231" name="Google Shape;2231;p40"/>
            <p:cNvSpPr/>
            <p:nvPr/>
          </p:nvSpPr>
          <p:spPr>
            <a:xfrm>
              <a:off x="2556550" y="344025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" y="1"/>
                  </a:moveTo>
                  <a:lnTo>
                    <a:pt x="1" y="15854"/>
                  </a:lnTo>
                  <a:lnTo>
                    <a:pt x="15854" y="15854"/>
                  </a:lnTo>
                  <a:lnTo>
                    <a:pt x="15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704950" y="3309450"/>
              <a:ext cx="397325" cy="396350"/>
            </a:xfrm>
            <a:custGeom>
              <a:avLst/>
              <a:gdLst/>
              <a:ahLst/>
              <a:cxnLst/>
              <a:rect l="l" t="t" r="r" b="b"/>
              <a:pathLst>
                <a:path w="15893" h="15854" fill="none" extrusionOk="0">
                  <a:moveTo>
                    <a:pt x="15893" y="15854"/>
                  </a:moveTo>
                  <a:lnTo>
                    <a:pt x="0" y="15854"/>
                  </a:lnTo>
                  <a:lnTo>
                    <a:pt x="0" y="0"/>
                  </a:lnTo>
                  <a:lnTo>
                    <a:pt x="15893" y="0"/>
                  </a:lnTo>
                  <a:lnTo>
                    <a:pt x="15893" y="15854"/>
                  </a:lnTo>
                  <a:close/>
                </a:path>
              </a:pathLst>
            </a:custGeom>
            <a:noFill/>
            <a:ln w="1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40"/>
          <p:cNvSpPr/>
          <p:nvPr/>
        </p:nvSpPr>
        <p:spPr>
          <a:xfrm>
            <a:off x="7424746" y="369925"/>
            <a:ext cx="17190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4"/>
                </a:solidFill>
                <a:latin typeface="Montserrat" panose="00000500000000000000" pitchFamily="2" charset="0"/>
                <a:ea typeface="Karla Regular"/>
                <a:cs typeface="Karla Regular"/>
                <a:sym typeface="Karla Regular"/>
              </a:rPr>
              <a:t>         DAY 1</a:t>
            </a:r>
            <a:endParaRPr sz="100" b="1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" y="1070028"/>
            <a:ext cx="1174118" cy="110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dirty="0" smtClean="0">
                <a:solidFill>
                  <a:schemeClr val="tx2"/>
                </a:solidFill>
                <a:latin typeface="Fire sans extra"/>
              </a:rPr>
              <a:t>About Pantech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7924800" cy="23574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Started in the Year 2004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 equipments and Sensor Interface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Manufacturer of Brainsense EEG Headset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Reconfigurable Algorithms on AI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Manufacture of AI development Boards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Power electronics, Fuel cell and Renewable Energy trainers</a:t>
            </a:r>
          </a:p>
          <a:p>
            <a:pPr>
              <a:buNone/>
            </a:pPr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 smtClean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7414" y="3658948"/>
            <a:ext cx="53201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/>
              <a:t>www.pantechsolutions.net</a:t>
            </a:r>
          </a:p>
        </p:txBody>
      </p:sp>
    </p:spTree>
    <p:extLst>
      <p:ext uri="{BB962C8B-B14F-4D97-AF65-F5344CB8AC3E}">
        <p14:creationId xmlns:p14="http://schemas.microsoft.com/office/powerpoint/2010/main" val="35067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401056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			 About me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590550"/>
            <a:ext cx="4648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3009" y="4601586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hlinkClick r:id="rId3"/>
              </a:rPr>
              <a:t>https://www.linkedin.com/in/jeevarajan/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799" y="590550"/>
            <a:ext cx="411966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0" y="2647950"/>
            <a:ext cx="8991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My Primary Expertise</a:t>
            </a:r>
          </a:p>
          <a:p>
            <a:r>
              <a:rPr lang="en-US" dirty="0" smtClean="0"/>
              <a:t>Microcontroller Architecture: 8051,PIC,AVR,ARM,MSP430,PSOC3</a:t>
            </a:r>
            <a:br>
              <a:rPr lang="en-US" dirty="0" smtClean="0"/>
            </a:br>
            <a:r>
              <a:rPr lang="en-US" dirty="0" smtClean="0"/>
              <a:t>DSP Architecture: Blackfin,C2000,C6000,21065L </a:t>
            </a:r>
            <a:r>
              <a:rPr lang="en-US" dirty="0" err="1" smtClean="0"/>
              <a:t>Sharc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FPGA: Spartan,Virtex,Cyclone</a:t>
            </a:r>
            <a:br>
              <a:rPr lang="en-US" dirty="0" smtClean="0"/>
            </a:br>
            <a:r>
              <a:rPr lang="en-US" dirty="0" smtClean="0"/>
              <a:t>Image Processing Algorithms: Image/Scene Recognition, Machine Learning, Computer Vision, Deep Learning, Pattern Recognition, Object Classification ,Image Retrieval, Image enhancement and </a:t>
            </a:r>
            <a:r>
              <a:rPr lang="en-US" dirty="0" err="1" smtClean="0"/>
              <a:t>denoising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Neural Networks : SVM,RBF,BPN</a:t>
            </a:r>
            <a:br>
              <a:rPr lang="en-US" dirty="0" smtClean="0"/>
            </a:br>
            <a:r>
              <a:rPr lang="en-US" dirty="0" smtClean="0"/>
              <a:t>Cryptography :RSA,DES,3DES,Ellipti </a:t>
            </a:r>
            <a:r>
              <a:rPr lang="en-US" dirty="0" err="1" smtClean="0"/>
              <a:t>curve,Blowfish,Diffe</a:t>
            </a:r>
            <a:r>
              <a:rPr lang="en-US" dirty="0" smtClean="0"/>
              <a:t> Hellman</a:t>
            </a:r>
            <a:br>
              <a:rPr lang="en-US" dirty="0" smtClean="0"/>
            </a:br>
            <a:r>
              <a:rPr lang="en-US" dirty="0" smtClean="0"/>
              <a:t>Compilers: </a:t>
            </a:r>
            <a:r>
              <a:rPr lang="en-US" dirty="0" err="1" smtClean="0"/>
              <a:t>Keil,Visual</a:t>
            </a:r>
            <a:r>
              <a:rPr lang="en-US" dirty="0" smtClean="0"/>
              <a:t> DSP++,CCS, Xilinx Platform </a:t>
            </a:r>
            <a:r>
              <a:rPr lang="en-US" dirty="0" err="1" smtClean="0"/>
              <a:t>studio,ISE</a:t>
            </a:r>
            <a:r>
              <a:rPr lang="en-US" dirty="0" smtClean="0"/>
              <a:t>, Matlab, Open CV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24600" y="4629150"/>
            <a:ext cx="2265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</p:txBody>
      </p:sp>
    </p:spTree>
    <p:extLst>
      <p:ext uri="{BB962C8B-B14F-4D97-AF65-F5344CB8AC3E}">
        <p14:creationId xmlns:p14="http://schemas.microsoft.com/office/powerpoint/2010/main" val="38971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92" y="0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Announcement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561" y="844668"/>
            <a:ext cx="8774984" cy="345450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Attendance Link at 9 pm</a:t>
            </a:r>
          </a:p>
          <a:p>
            <a:r>
              <a:rPr lang="en-US" sz="2400" b="1" dirty="0" smtClean="0">
                <a:solidFill>
                  <a:srgbClr val="002060"/>
                </a:solidFill>
              </a:rPr>
              <a:t>Minimum attendance required for an E-Certificate is 27 Days. Attendance link will be valid for 1 hrs. after the event.</a:t>
            </a:r>
          </a:p>
          <a:p>
            <a:r>
              <a:rPr lang="en-US" sz="2400" b="1" dirty="0" smtClean="0">
                <a:solidFill>
                  <a:srgbClr val="002060"/>
                </a:solidFill>
              </a:rPr>
              <a:t>For Internship Candidates no attendance required ,it will be accessed from the LMS Portal. (learn.pantechsolutions.net)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Recorded Video Streaming for LAB classes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</a:rPr>
              <a:t>to improve Learning Experience</a:t>
            </a:r>
          </a:p>
          <a:p>
            <a:pPr marL="139700" indent="0"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  </a:t>
            </a:r>
          </a:p>
          <a:p>
            <a:pPr marL="139700" indent="0"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    support.pantechsolutions.net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7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72" y="-186286"/>
            <a:ext cx="77040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Job Opportunities in Embedded System design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4" y="1257085"/>
            <a:ext cx="4749139" cy="31646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44" y="1007704"/>
            <a:ext cx="5319012" cy="32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105" y="-223191"/>
            <a:ext cx="77040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How to Earn Money on Embedded system design via crowdfunding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5" y="1093277"/>
            <a:ext cx="4696060" cy="26698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0953" y="4506915"/>
            <a:ext cx="3658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https://www.crowdsupply.com/radiona/ulx3s</a:t>
            </a:r>
          </a:p>
        </p:txBody>
      </p:sp>
      <p:sp>
        <p:nvSpPr>
          <p:cNvPr id="5" name="Rectangle 4"/>
          <p:cNvSpPr/>
          <p:nvPr/>
        </p:nvSpPr>
        <p:spPr>
          <a:xfrm>
            <a:off x="520505" y="3983695"/>
            <a:ext cx="8046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https://www.indiegogo.com/projects/rivicamer-the-next-generation-5k-portable-scanner#/</a:t>
            </a:r>
          </a:p>
        </p:txBody>
      </p:sp>
    </p:spTree>
    <p:extLst>
      <p:ext uri="{BB962C8B-B14F-4D97-AF65-F5344CB8AC3E}">
        <p14:creationId xmlns:p14="http://schemas.microsoft.com/office/powerpoint/2010/main" val="10632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25" y="0"/>
            <a:ext cx="77040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Freelancer in Embedded system design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6970" y="4835723"/>
            <a:ext cx="3448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https://www.freelancer.in/jobs/pcb-layout/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0" y="1145152"/>
            <a:ext cx="7108030" cy="36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802" y="534226"/>
            <a:ext cx="8143179" cy="1516245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tx2"/>
                </a:solidFill>
              </a:rPr>
              <a:t>Day 1</a:t>
            </a:r>
            <a:br>
              <a:rPr lang="en-US" sz="6000" b="1" dirty="0" smtClean="0">
                <a:solidFill>
                  <a:schemeClr val="tx2"/>
                </a:solidFill>
              </a:rPr>
            </a:br>
            <a:r>
              <a:rPr lang="en-US" sz="6000" b="1" dirty="0" smtClean="0">
                <a:solidFill>
                  <a:schemeClr val="tx2"/>
                </a:solidFill>
              </a:rPr>
              <a:t>Introduction to </a:t>
            </a:r>
            <a:r>
              <a:rPr lang="en-US" sz="6000" b="1" u="sng" dirty="0" err="1" smtClean="0">
                <a:solidFill>
                  <a:schemeClr val="tx1"/>
                </a:solidFill>
              </a:rPr>
              <a:t>Embeded</a:t>
            </a:r>
            <a:r>
              <a:rPr lang="en-US" sz="6000" b="1" u="sng" dirty="0" smtClean="0">
                <a:solidFill>
                  <a:schemeClr val="tx1"/>
                </a:solidFill>
              </a:rPr>
              <a:t> Design </a:t>
            </a:r>
            <a:r>
              <a:rPr lang="en-US" sz="6000" b="1" dirty="0" smtClean="0">
                <a:solidFill>
                  <a:schemeClr val="tx2"/>
                </a:solidFill>
              </a:rPr>
              <a:t>and </a:t>
            </a:r>
            <a:r>
              <a:rPr lang="en-US" sz="6000" b="1" u="sng" dirty="0" err="1" smtClean="0">
                <a:solidFill>
                  <a:schemeClr val="tx1"/>
                </a:solidFill>
              </a:rPr>
              <a:t>IoT</a:t>
            </a:r>
            <a:r>
              <a:rPr lang="en-US" sz="6000" b="1" dirty="0" smtClean="0">
                <a:solidFill>
                  <a:schemeClr val="tx2"/>
                </a:solidFill>
              </a:rPr>
              <a:t/>
            </a:r>
            <a:br>
              <a:rPr lang="en-US" sz="6000" b="1" dirty="0" smtClean="0">
                <a:solidFill>
                  <a:schemeClr val="tx2"/>
                </a:solidFill>
              </a:rPr>
            </a:br>
            <a:endParaRPr lang="en-IN" sz="6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5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45" y="26328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Mindset Lesson for the Day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6" y="1083202"/>
            <a:ext cx="8520600" cy="3416400"/>
          </a:xfrm>
        </p:spPr>
        <p:txBody>
          <a:bodyPr/>
          <a:lstStyle/>
          <a:p>
            <a:r>
              <a:rPr lang="en-US" sz="2800" dirty="0" smtClean="0"/>
              <a:t>Have a </a:t>
            </a:r>
            <a:r>
              <a:rPr lang="en-US" sz="2800" u="sng" dirty="0" smtClean="0">
                <a:solidFill>
                  <a:schemeClr val="tx2"/>
                </a:solidFill>
              </a:rPr>
              <a:t>Definite Goal .</a:t>
            </a:r>
            <a:r>
              <a:rPr lang="en-US" sz="2800" dirty="0" smtClean="0">
                <a:solidFill>
                  <a:schemeClr val="tx1"/>
                </a:solidFill>
              </a:rPr>
              <a:t> Goal without Deadline is a dream.</a:t>
            </a:r>
            <a:endParaRPr lang="en-US" sz="2800" u="sng" dirty="0" smtClean="0">
              <a:solidFill>
                <a:schemeClr val="tx2"/>
              </a:solidFill>
            </a:endParaRPr>
          </a:p>
          <a:p>
            <a:r>
              <a:rPr lang="en-US" sz="2800" dirty="0" smtClean="0"/>
              <a:t>Prepare a Goal Card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45" y="2488914"/>
            <a:ext cx="8520600" cy="27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What is Embedded System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9246" y="1083202"/>
            <a:ext cx="85206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/>
          </a:p>
          <a:p>
            <a:r>
              <a:rPr lang="en-US" sz="2800" dirty="0" smtClean="0"/>
              <a:t>It is a Combination of </a:t>
            </a:r>
            <a:r>
              <a:rPr lang="en-US" sz="2800" u="sng" dirty="0" smtClean="0"/>
              <a:t>Both Hardware and Software </a:t>
            </a:r>
            <a:r>
              <a:rPr lang="en-US" sz="2800" dirty="0" smtClean="0"/>
              <a:t>with some mechanical parts to perform a </a:t>
            </a:r>
            <a:r>
              <a:rPr lang="en-US" sz="2800" u="sng" dirty="0" smtClean="0"/>
              <a:t>Specific</a:t>
            </a:r>
            <a:r>
              <a:rPr lang="en-US" sz="2800" dirty="0" smtClean="0"/>
              <a:t> </a:t>
            </a:r>
            <a:r>
              <a:rPr lang="en-US" sz="2800" u="sng" dirty="0" smtClean="0"/>
              <a:t>task</a:t>
            </a:r>
            <a:r>
              <a:rPr lang="en-US" sz="2800" dirty="0" smtClean="0"/>
              <a:t> is called Embedded System</a:t>
            </a:r>
          </a:p>
          <a:p>
            <a:endParaRPr lang="en-US" sz="2800" dirty="0"/>
          </a:p>
          <a:p>
            <a:r>
              <a:rPr lang="en-US" sz="2800" dirty="0" smtClean="0"/>
              <a:t>Desktop Vs Embedded System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Eg</a:t>
            </a:r>
            <a:r>
              <a:rPr lang="en-US" sz="2800" dirty="0" smtClean="0"/>
              <a:t>: printer</a:t>
            </a:r>
          </a:p>
          <a:p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Classification of Embedded System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5446" y="1505765"/>
            <a:ext cx="85206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Stand alone Embedded System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Real Time Embedded System</a:t>
            </a:r>
          </a:p>
          <a:p>
            <a:r>
              <a:rPr lang="en-US" sz="2800" dirty="0" smtClean="0"/>
              <a:t>	</a:t>
            </a:r>
            <a:r>
              <a:rPr lang="en-US" sz="2800" dirty="0"/>
              <a:t>	</a:t>
            </a:r>
            <a:r>
              <a:rPr lang="en-US" sz="2800" dirty="0" smtClean="0"/>
              <a:t>Hard real time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Soft Real time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Network embedded system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Mobile Embedded System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893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55"/>
          <p:cNvSpPr txBox="1">
            <a:spLocks noGrp="1"/>
          </p:cNvSpPr>
          <p:nvPr>
            <p:ph type="title"/>
          </p:nvPr>
        </p:nvSpPr>
        <p:spPr>
          <a:xfrm>
            <a:off x="415199" y="4865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</a:t>
            </a:r>
            <a:r>
              <a:rPr lang="en" u="sng" dirty="0" smtClean="0"/>
              <a:t>30 </a:t>
            </a:r>
            <a:r>
              <a:rPr lang="en" u="sng" dirty="0" smtClean="0"/>
              <a:t>Days</a:t>
            </a:r>
            <a:r>
              <a:rPr lang="en" dirty="0" smtClean="0"/>
              <a:t> Challenge?</a:t>
            </a:r>
            <a:endParaRPr dirty="0"/>
          </a:p>
        </p:txBody>
      </p:sp>
      <p:sp>
        <p:nvSpPr>
          <p:cNvPr id="3" name="Google Shape;2205;p40"/>
          <p:cNvSpPr txBox="1">
            <a:spLocks/>
          </p:cNvSpPr>
          <p:nvPr/>
        </p:nvSpPr>
        <p:spPr>
          <a:xfrm>
            <a:off x="1265520" y="1764698"/>
            <a:ext cx="7116586" cy="122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pPr algn="l"/>
            <a:r>
              <a:rPr lang="en-US" sz="4800" dirty="0" smtClean="0">
                <a:solidFill>
                  <a:srgbClr val="FF0000"/>
                </a:solidFill>
              </a:rPr>
              <a:t>SKILL SET + MINDSET</a:t>
            </a:r>
            <a:endParaRPr lang="en-IN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66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09" y="181789"/>
            <a:ext cx="77040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Types of Processors and Controllers for Embedded System Design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609" y="1616601"/>
            <a:ext cx="85206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err="1" smtClean="0"/>
              <a:t>Mp</a:t>
            </a:r>
            <a:r>
              <a:rPr lang="en-US" sz="2800" dirty="0" smtClean="0"/>
              <a:t>/Mc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DSP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CPLD/FPGA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ASIC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SOC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7004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What Language you can choose for embedded system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609" y="1727100"/>
            <a:ext cx="85206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ASM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C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Mixed C/ASM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Python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HDL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7470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304" y="128502"/>
            <a:ext cx="77040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List of Companies dominating processor Manufacturing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609" y="1727100"/>
            <a:ext cx="85206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err="1" smtClean="0"/>
              <a:t>Texa</a:t>
            </a:r>
            <a:r>
              <a:rPr lang="en-US" sz="2800" dirty="0" smtClean="0"/>
              <a:t> Instruments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Analog Devices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Intel ,NVidia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Broadcom /QUALCOMM/</a:t>
            </a:r>
            <a:r>
              <a:rPr lang="en-US" sz="2800" dirty="0" err="1" smtClean="0"/>
              <a:t>Mediatek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Microchip/NXP/</a:t>
            </a:r>
            <a:r>
              <a:rPr lang="en-US" sz="2800" dirty="0" err="1" smtClean="0"/>
              <a:t>Renesas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Lattice/Xilinx/Altera(Intel)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9991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436" y="137844"/>
            <a:ext cx="77040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Applications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95436" y="1017725"/>
            <a:ext cx="85206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Aerospace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Automotive infotainment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Smart home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Industry 4.0 Automation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Robotics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Communication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Audio ,Video and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Medical Imaging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597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674" y="3750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What is Internet of Things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2038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ve Ya Like A Sister"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Love Ya Like A Sister"/>
              <a:ea typeface="Love Ya Like A Sister"/>
              <a:cs typeface="Love Ya Like A Sister"/>
              <a:sym typeface="Love Ya Like A Sister"/>
            </a:endParaRP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895350"/>
            <a:ext cx="664261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1519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65" y="156637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Trends Driving IoT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26630" y="1152525"/>
            <a:ext cx="749074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6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756" y="147638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What is Industrial </a:t>
            </a:r>
            <a:r>
              <a:rPr lang="en-US" dirty="0" err="1" smtClean="0">
                <a:solidFill>
                  <a:schemeClr val="tx2"/>
                </a:solidFill>
              </a:rPr>
              <a:t>IoT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7234" y="1152525"/>
            <a:ext cx="756953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357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56" y="0"/>
            <a:ext cx="7575244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IoT vs IIOT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83453" y="971550"/>
            <a:ext cx="6377094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382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Markets Driven by IoT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971550"/>
            <a:ext cx="651556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813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Market Situation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895350"/>
            <a:ext cx="654270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729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55"/>
          <p:cNvSpPr txBox="1">
            <a:spLocks noGrp="1"/>
          </p:cNvSpPr>
          <p:nvPr>
            <p:ph type="title"/>
          </p:nvPr>
        </p:nvSpPr>
        <p:spPr>
          <a:xfrm>
            <a:off x="546818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What you will Learn? –Week 1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Google Shape;2205;p40"/>
          <p:cNvSpPr txBox="1">
            <a:spLocks/>
          </p:cNvSpPr>
          <p:nvPr/>
        </p:nvSpPr>
        <p:spPr>
          <a:xfrm>
            <a:off x="464127" y="2373140"/>
            <a:ext cx="8679873" cy="172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200" dirty="0" smtClean="0"/>
              <a:t>Day 1- Introduction </a:t>
            </a:r>
            <a:r>
              <a:rPr lang="en-US" sz="2200" dirty="0"/>
              <a:t>to Embedded System </a:t>
            </a:r>
            <a:r>
              <a:rPr lang="en-US" sz="2200" dirty="0" smtClean="0"/>
              <a:t>Design and </a:t>
            </a:r>
            <a:r>
              <a:rPr lang="en-US" sz="2200" dirty="0" err="1" smtClean="0"/>
              <a:t>IoT</a:t>
            </a:r>
            <a:endParaRPr lang="en-US" sz="22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200" dirty="0" smtClean="0"/>
              <a:t>Day 2 -</a:t>
            </a:r>
            <a:r>
              <a:rPr lang="en-US" sz="2200" dirty="0"/>
              <a:t>Choosing the Right Processor and Embedded </a:t>
            </a:r>
            <a:r>
              <a:rPr lang="en-US" sz="2200" dirty="0" smtClean="0"/>
              <a:t>Product </a:t>
            </a:r>
            <a:r>
              <a:rPr lang="en-US" sz="2200" dirty="0"/>
              <a:t>Life cycle </a:t>
            </a:r>
            <a:r>
              <a:rPr lang="en-US" sz="2200" dirty="0" smtClean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200" dirty="0" smtClean="0"/>
              <a:t>Day 3-</a:t>
            </a:r>
            <a:r>
              <a:rPr lang="en-US" sz="2200" dirty="0"/>
              <a:t>Challenges and Design Issues in Embedded Systems, Assemblers, Compilers, Linkers, Loaders, Debuggers, Embedded In-Circuit Emulators &amp; JTAG, Profilers and Test Coverage Tools, Build Tools for Embedded </a:t>
            </a:r>
            <a:r>
              <a:rPr lang="en-US" sz="2200" dirty="0" smtClean="0"/>
              <a:t>Systems.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200" dirty="0" smtClean="0"/>
              <a:t>Day 4-</a:t>
            </a:r>
            <a:r>
              <a:rPr lang="en-IN" sz="2200" dirty="0"/>
              <a:t>Introduction to Real-Time </a:t>
            </a:r>
            <a:r>
              <a:rPr lang="en-IN" sz="2200" dirty="0" smtClean="0"/>
              <a:t>Concepts.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200" dirty="0"/>
              <a:t>Day </a:t>
            </a:r>
            <a:r>
              <a:rPr lang="en-US" sz="2200" dirty="0" smtClean="0"/>
              <a:t>5- Introduction to </a:t>
            </a:r>
            <a:r>
              <a:rPr lang="en-US" sz="2200" dirty="0" err="1" smtClean="0"/>
              <a:t>IoT</a:t>
            </a:r>
            <a:r>
              <a:rPr lang="en-US" sz="2200" dirty="0" smtClean="0"/>
              <a:t>, </a:t>
            </a:r>
            <a:r>
              <a:rPr lang="en-US" sz="2200" dirty="0" err="1" smtClean="0"/>
              <a:t>IoT</a:t>
            </a:r>
            <a:r>
              <a:rPr lang="en-US" sz="2200" dirty="0" smtClean="0"/>
              <a:t> </a:t>
            </a:r>
            <a:r>
              <a:rPr lang="en-US" sz="2200" dirty="0"/>
              <a:t>Trends, </a:t>
            </a:r>
            <a:r>
              <a:rPr lang="en-US" sz="2200" dirty="0" err="1"/>
              <a:t>IoT</a:t>
            </a:r>
            <a:r>
              <a:rPr lang="en-US" sz="2200" dirty="0"/>
              <a:t> Architecture, </a:t>
            </a:r>
            <a:r>
              <a:rPr lang="en-US" sz="2200" dirty="0" err="1"/>
              <a:t>IoT</a:t>
            </a:r>
            <a:r>
              <a:rPr lang="en-US" sz="2200" dirty="0"/>
              <a:t> Applications, </a:t>
            </a:r>
            <a:r>
              <a:rPr lang="en-US" sz="2200" dirty="0" err="1"/>
              <a:t>IoT</a:t>
            </a:r>
            <a:r>
              <a:rPr lang="en-US" sz="2200" dirty="0"/>
              <a:t> Standards and Protocols, </a:t>
            </a:r>
            <a:endParaRPr lang="en-IN" sz="2200" dirty="0" smtClean="0"/>
          </a:p>
          <a:p>
            <a:pPr algn="l"/>
            <a:r>
              <a:rPr lang="en-IN" sz="2200" dirty="0" smtClean="0"/>
              <a:t> </a:t>
            </a:r>
            <a:endParaRPr lang="en-US" sz="2200" dirty="0" smtClean="0"/>
          </a:p>
          <a:p>
            <a:pPr algn="l"/>
            <a:r>
              <a:rPr lang="en-US" sz="2200" dirty="0" smtClean="0"/>
              <a:t>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13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Challenges of IoT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819150"/>
            <a:ext cx="585994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18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List of Cloud 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532303"/>
            <a:ext cx="8520600" cy="2582497"/>
          </a:xfrm>
        </p:spPr>
        <p:txBody>
          <a:bodyPr/>
          <a:lstStyle/>
          <a:p>
            <a:r>
              <a:rPr lang="en-US" sz="3400" dirty="0" smtClean="0"/>
              <a:t>Thing speak</a:t>
            </a:r>
          </a:p>
          <a:p>
            <a:r>
              <a:rPr lang="en-US" sz="3400" dirty="0" smtClean="0"/>
              <a:t>Amazon Web Service</a:t>
            </a:r>
          </a:p>
          <a:p>
            <a:r>
              <a:rPr lang="en-US" sz="3400" dirty="0" smtClean="0"/>
              <a:t>Microsoft Azure</a:t>
            </a:r>
          </a:p>
          <a:p>
            <a:r>
              <a:rPr lang="en-US" sz="3400" dirty="0" smtClean="0"/>
              <a:t>Google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www.pantechsolutions.net</a:t>
            </a:r>
          </a:p>
          <a:p>
            <a:pPr>
              <a:defRPr/>
            </a:pPr>
            <a:r>
              <a:rPr lang="en-US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89730" y="-99353"/>
            <a:ext cx="8921555" cy="857250"/>
          </a:xfrm>
        </p:spPr>
        <p:txBody>
          <a:bodyPr/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 How to convert an Idea to a Prototype</a:t>
            </a:r>
            <a:endParaRPr lang="en-IN" altLang="en-US" dirty="0" smtClean="0">
              <a:solidFill>
                <a:schemeClr val="tx2"/>
              </a:solidFill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375994" y="838150"/>
            <a:ext cx="8520600" cy="3416400"/>
          </a:xfrm>
        </p:spPr>
        <p:txBody>
          <a:bodyPr/>
          <a:lstStyle/>
          <a:p>
            <a:r>
              <a:rPr lang="en-US" altLang="en-US" sz="2400" dirty="0"/>
              <a:t>Choose the Right processor</a:t>
            </a:r>
          </a:p>
          <a:p>
            <a:r>
              <a:rPr lang="en-US" altLang="en-US" sz="2400" dirty="0"/>
              <a:t>Choose the Development tool</a:t>
            </a:r>
          </a:p>
          <a:p>
            <a:r>
              <a:rPr lang="en-US" altLang="en-US" sz="2400" dirty="0"/>
              <a:t>Does the application need an RTOS or a simple program</a:t>
            </a:r>
          </a:p>
          <a:p>
            <a:r>
              <a:rPr lang="en-US" altLang="en-US" sz="2400" dirty="0"/>
              <a:t>Choose your packages and production tool</a:t>
            </a:r>
          </a:p>
          <a:p>
            <a:r>
              <a:rPr lang="en-US" altLang="en-US" sz="2400" dirty="0"/>
              <a:t>Schematic  Design, Consider (DFT)(DFM)</a:t>
            </a:r>
          </a:p>
          <a:p>
            <a:r>
              <a:rPr lang="en-US" altLang="en-US" sz="2400" dirty="0"/>
              <a:t>Layout Design</a:t>
            </a:r>
          </a:p>
          <a:p>
            <a:r>
              <a:rPr lang="en-US" altLang="en-US" sz="2400" dirty="0"/>
              <a:t>Assembling ,Debugging and Testing</a:t>
            </a:r>
          </a:p>
          <a:p>
            <a:r>
              <a:rPr lang="en-US" altLang="en-US" sz="2400" dirty="0"/>
              <a:t>Enclosure Design</a:t>
            </a:r>
          </a:p>
          <a:p>
            <a:r>
              <a:rPr lang="en-US" altLang="en-US" sz="2400" dirty="0"/>
              <a:t>Plan for certification if required, </a:t>
            </a:r>
          </a:p>
          <a:p>
            <a:r>
              <a:rPr lang="en-US" altLang="en-US" sz="2400" dirty="0"/>
              <a:t>Design of Test jig for Mass Production</a:t>
            </a:r>
          </a:p>
          <a:p>
            <a:pPr marL="139700" indent="0">
              <a:buNone/>
            </a:pPr>
            <a:endParaRPr lang="en-I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565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spect="1" noChangeArrowheads="1"/>
          </p:cNvSpPr>
          <p:nvPr/>
        </p:nvSpPr>
        <p:spPr bwMode="auto">
          <a:xfrm>
            <a:off x="1370410" y="714375"/>
            <a:ext cx="6512719" cy="215504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225"/>
              </a:spcBef>
            </a:pPr>
            <a:endParaRPr lang="en-US" altLang="en-US" sz="750">
              <a:solidFill>
                <a:srgbClr val="007D8E"/>
              </a:solidFill>
              <a:latin typeface="Futuri Condensed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 rot="5400000">
            <a:off x="5891213" y="2614613"/>
            <a:ext cx="3780234" cy="20597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225"/>
              </a:spcBef>
            </a:pPr>
            <a:endParaRPr lang="en-US" altLang="en-US" sz="750">
              <a:solidFill>
                <a:srgbClr val="008080"/>
              </a:solidFill>
              <a:latin typeface="Futuri Condensed Extra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 rot="-5400000">
            <a:off x="-415528" y="2587228"/>
            <a:ext cx="3780235" cy="205979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225"/>
              </a:spcBef>
            </a:pPr>
            <a:endParaRPr lang="en-US" altLang="en-US" sz="750">
              <a:solidFill>
                <a:srgbClr val="007D8E"/>
              </a:solidFill>
              <a:latin typeface="Futuri Condensed Extra"/>
            </a:endParaRPr>
          </a:p>
        </p:txBody>
      </p:sp>
      <p:sp>
        <p:nvSpPr>
          <p:cNvPr id="37893" name="Rectangle 5"/>
          <p:cNvSpPr>
            <a:spLocks noChangeAspect="1" noChangeArrowheads="1"/>
          </p:cNvSpPr>
          <p:nvPr/>
        </p:nvSpPr>
        <p:spPr bwMode="auto">
          <a:xfrm>
            <a:off x="1370410" y="4438650"/>
            <a:ext cx="6512719" cy="22741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225"/>
              </a:spcBef>
            </a:pPr>
            <a:endParaRPr lang="en-US" altLang="en-US" sz="750">
              <a:solidFill>
                <a:srgbClr val="007D8E"/>
              </a:solidFill>
              <a:latin typeface="Futuri Condensed Extra"/>
            </a:endParaRPr>
          </a:p>
        </p:txBody>
      </p:sp>
      <p:sp>
        <p:nvSpPr>
          <p:cNvPr id="37894" name="Line 6"/>
          <p:cNvSpPr>
            <a:spLocks noChangeAspect="1" noChangeShapeType="1"/>
          </p:cNvSpPr>
          <p:nvPr/>
        </p:nvSpPr>
        <p:spPr bwMode="auto">
          <a:xfrm>
            <a:off x="4886325" y="2536031"/>
            <a:ext cx="2657475" cy="119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 sz="1050"/>
          </a:p>
        </p:txBody>
      </p:sp>
      <p:cxnSp>
        <p:nvCxnSpPr>
          <p:cNvPr id="37895" name="AutoShape 7"/>
          <p:cNvCxnSpPr>
            <a:cxnSpLocks noChangeAspect="1" noChangeShapeType="1"/>
            <a:stCxn id="37903" idx="1"/>
            <a:endCxn id="37894" idx="0"/>
          </p:cNvCxnSpPr>
          <p:nvPr/>
        </p:nvCxnSpPr>
        <p:spPr bwMode="auto">
          <a:xfrm>
            <a:off x="3795712" y="2201467"/>
            <a:ext cx="1090613" cy="334565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6" name="AutoShape 8"/>
          <p:cNvCxnSpPr>
            <a:cxnSpLocks noChangeAspect="1" noChangeShapeType="1"/>
            <a:stCxn id="37905" idx="1"/>
            <a:endCxn id="37894" idx="0"/>
          </p:cNvCxnSpPr>
          <p:nvPr/>
        </p:nvCxnSpPr>
        <p:spPr bwMode="auto">
          <a:xfrm flipV="1">
            <a:off x="3795712" y="2536031"/>
            <a:ext cx="1090613" cy="333375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7" name="Text Box 9"/>
          <p:cNvSpPr txBox="1">
            <a:spLocks noChangeAspect="1" noChangeArrowheads="1"/>
          </p:cNvSpPr>
          <p:nvPr/>
        </p:nvSpPr>
        <p:spPr bwMode="auto">
          <a:xfrm>
            <a:off x="2743201" y="2265760"/>
            <a:ext cx="1079897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750" b="1">
                <a:solidFill>
                  <a:srgbClr val="000000"/>
                </a:solidFill>
                <a:latin typeface="Futuri Condensed Extra"/>
              </a:rPr>
              <a:t>SW DEVELOPMENT</a:t>
            </a:r>
          </a:p>
        </p:txBody>
      </p:sp>
      <p:sp>
        <p:nvSpPr>
          <p:cNvPr id="37898" name="Text Box 10"/>
          <p:cNvSpPr txBox="1">
            <a:spLocks noChangeAspect="1" noChangeArrowheads="1"/>
          </p:cNvSpPr>
          <p:nvPr/>
        </p:nvSpPr>
        <p:spPr bwMode="auto">
          <a:xfrm>
            <a:off x="2744391" y="2708672"/>
            <a:ext cx="1079897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750" b="1">
                <a:solidFill>
                  <a:srgbClr val="000000"/>
                </a:solidFill>
                <a:latin typeface="Futuri Condensed Extra"/>
              </a:rPr>
              <a:t>HW DEVELOPMENT</a:t>
            </a:r>
          </a:p>
        </p:txBody>
      </p:sp>
      <p:sp>
        <p:nvSpPr>
          <p:cNvPr id="37899" name="Text Box 11"/>
          <p:cNvSpPr txBox="1">
            <a:spLocks noChangeAspect="1" noChangeArrowheads="1"/>
          </p:cNvSpPr>
          <p:nvPr/>
        </p:nvSpPr>
        <p:spPr bwMode="auto">
          <a:xfrm>
            <a:off x="1771651" y="2265760"/>
            <a:ext cx="754856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750" b="1">
                <a:solidFill>
                  <a:srgbClr val="000000"/>
                </a:solidFill>
                <a:latin typeface="Futuri Condensed Extra"/>
              </a:rPr>
              <a:t>SW SELECTION</a:t>
            </a:r>
          </a:p>
        </p:txBody>
      </p:sp>
      <p:sp>
        <p:nvSpPr>
          <p:cNvPr id="37900" name="Text Box 12"/>
          <p:cNvSpPr txBox="1">
            <a:spLocks noChangeAspect="1" noChangeArrowheads="1"/>
          </p:cNvSpPr>
          <p:nvPr/>
        </p:nvSpPr>
        <p:spPr bwMode="auto">
          <a:xfrm>
            <a:off x="1743075" y="2708672"/>
            <a:ext cx="766763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750" b="1">
                <a:solidFill>
                  <a:srgbClr val="000000"/>
                </a:solidFill>
                <a:latin typeface="Futuri Condensed Extra"/>
              </a:rPr>
              <a:t>HW SELECTION</a:t>
            </a:r>
          </a:p>
        </p:txBody>
      </p:sp>
      <p:sp>
        <p:nvSpPr>
          <p:cNvPr id="37901" name="Text Box 13"/>
          <p:cNvSpPr txBox="1">
            <a:spLocks noChangeAspect="1" noChangeArrowheads="1"/>
          </p:cNvSpPr>
          <p:nvPr/>
        </p:nvSpPr>
        <p:spPr bwMode="auto">
          <a:xfrm>
            <a:off x="4863704" y="2437210"/>
            <a:ext cx="802481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750" b="1">
                <a:solidFill>
                  <a:srgbClr val="000000"/>
                </a:solidFill>
                <a:latin typeface="Futuri Condensed Extra"/>
              </a:rPr>
              <a:t>INTEGRATION</a:t>
            </a:r>
          </a:p>
        </p:txBody>
      </p:sp>
      <p:sp>
        <p:nvSpPr>
          <p:cNvPr id="37902" name="Text Box 14"/>
          <p:cNvSpPr txBox="1">
            <a:spLocks noChangeAspect="1" noChangeArrowheads="1"/>
          </p:cNvSpPr>
          <p:nvPr/>
        </p:nvSpPr>
        <p:spPr bwMode="auto">
          <a:xfrm>
            <a:off x="5657850" y="2437210"/>
            <a:ext cx="1150144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750" b="1">
                <a:solidFill>
                  <a:srgbClr val="000000"/>
                </a:solidFill>
                <a:latin typeface="Futuri Condensed Extra"/>
              </a:rPr>
              <a:t>TESTING &amp; TUNING</a:t>
            </a:r>
          </a:p>
        </p:txBody>
      </p:sp>
      <p:sp>
        <p:nvSpPr>
          <p:cNvPr id="37903" name="Line 15"/>
          <p:cNvSpPr>
            <a:spLocks noChangeAspect="1" noChangeShapeType="1"/>
          </p:cNvSpPr>
          <p:nvPr/>
        </p:nvSpPr>
        <p:spPr bwMode="auto">
          <a:xfrm>
            <a:off x="1652588" y="2200275"/>
            <a:ext cx="2143125" cy="11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 sz="1050"/>
          </a:p>
        </p:txBody>
      </p:sp>
      <p:sp>
        <p:nvSpPr>
          <p:cNvPr id="37904" name="Text Box 16"/>
          <p:cNvSpPr txBox="1">
            <a:spLocks noChangeAspect="1" noChangeArrowheads="1"/>
          </p:cNvSpPr>
          <p:nvPr/>
        </p:nvSpPr>
        <p:spPr bwMode="auto">
          <a:xfrm>
            <a:off x="6798469" y="2437210"/>
            <a:ext cx="77986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750" b="1">
                <a:solidFill>
                  <a:srgbClr val="000000"/>
                </a:solidFill>
                <a:latin typeface="Futuri Condensed Extra"/>
              </a:rPr>
              <a:t>DEPLOYMENT</a:t>
            </a:r>
            <a:endParaRPr lang="en-US" altLang="en-US" sz="750" b="1">
              <a:solidFill>
                <a:srgbClr val="000000"/>
              </a:solidFill>
              <a:latin typeface="Garamond LightCondensed"/>
            </a:endParaRPr>
          </a:p>
        </p:txBody>
      </p:sp>
      <p:sp>
        <p:nvSpPr>
          <p:cNvPr id="37905" name="Line 17"/>
          <p:cNvSpPr>
            <a:spLocks noChangeAspect="1" noChangeShapeType="1"/>
          </p:cNvSpPr>
          <p:nvPr/>
        </p:nvSpPr>
        <p:spPr bwMode="auto">
          <a:xfrm>
            <a:off x="1652588" y="2868217"/>
            <a:ext cx="2143125" cy="1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 sz="1050"/>
          </a:p>
        </p:txBody>
      </p:sp>
      <p:sp>
        <p:nvSpPr>
          <p:cNvPr id="37906" name="AutoShape 18"/>
          <p:cNvSpPr>
            <a:spLocks noChangeAspect="1" noChangeArrowheads="1"/>
          </p:cNvSpPr>
          <p:nvPr/>
        </p:nvSpPr>
        <p:spPr bwMode="auto">
          <a:xfrm>
            <a:off x="1632347" y="1563545"/>
            <a:ext cx="466725" cy="34477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Compiler</a:t>
            </a:r>
          </a:p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07" name="Line 19"/>
          <p:cNvSpPr>
            <a:spLocks noChangeShapeType="1"/>
          </p:cNvSpPr>
          <p:nvPr/>
        </p:nvSpPr>
        <p:spPr bwMode="auto">
          <a:xfrm>
            <a:off x="1865710" y="20574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08" name="AutoShape 20"/>
          <p:cNvSpPr>
            <a:spLocks noChangeAspect="1" noChangeArrowheads="1"/>
          </p:cNvSpPr>
          <p:nvPr/>
        </p:nvSpPr>
        <p:spPr bwMode="auto">
          <a:xfrm>
            <a:off x="2138363" y="1514297"/>
            <a:ext cx="389335" cy="35754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RTOSs</a:t>
            </a:r>
          </a:p>
          <a:p>
            <a:pPr algn="ctr" eaLnBrk="1" hangingPunct="1"/>
            <a:endParaRPr lang="en-US" altLang="en-US" sz="750" b="1">
              <a:solidFill>
                <a:srgbClr val="007D8E"/>
              </a:solidFill>
              <a:latin typeface="Arial Narrow" panose="020B0606020202030204" pitchFamily="34" charset="0"/>
            </a:endParaRPr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>
            <a:off x="2333625" y="20574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10" name="AutoShape 22"/>
          <p:cNvSpPr>
            <a:spLocks noChangeAspect="1" noChangeArrowheads="1"/>
          </p:cNvSpPr>
          <p:nvPr/>
        </p:nvSpPr>
        <p:spPr bwMode="auto">
          <a:xfrm>
            <a:off x="2555082" y="1449691"/>
            <a:ext cx="521494" cy="47247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Networking Protocols</a:t>
            </a: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7D8E"/>
              </a:solidFill>
              <a:latin typeface="Arial Narrow" panose="020B0606020202030204" pitchFamily="34" charset="0"/>
            </a:endParaRPr>
          </a:p>
        </p:txBody>
      </p:sp>
      <p:sp>
        <p:nvSpPr>
          <p:cNvPr id="37911" name="Line 23"/>
          <p:cNvSpPr>
            <a:spLocks noChangeShapeType="1"/>
          </p:cNvSpPr>
          <p:nvPr/>
        </p:nvSpPr>
        <p:spPr bwMode="auto">
          <a:xfrm>
            <a:off x="2815829" y="20574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12" name="AutoShape 24"/>
          <p:cNvSpPr>
            <a:spLocks noChangeAspect="1" noChangeArrowheads="1"/>
          </p:cNvSpPr>
          <p:nvPr/>
        </p:nvSpPr>
        <p:spPr bwMode="auto">
          <a:xfrm>
            <a:off x="3102769" y="1569065"/>
            <a:ext cx="433388" cy="35754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Java Support</a:t>
            </a:r>
          </a:p>
          <a:p>
            <a:pPr algn="ctr" eaLnBrk="1" hangingPunct="1"/>
            <a:endParaRPr lang="en-US" altLang="en-US" sz="750" b="1">
              <a:solidFill>
                <a:srgbClr val="007D8E"/>
              </a:solidFill>
              <a:latin typeface="Arial Narrow" panose="020B0606020202030204" pitchFamily="34" charset="0"/>
            </a:endParaRPr>
          </a:p>
        </p:txBody>
      </p:sp>
      <p:sp>
        <p:nvSpPr>
          <p:cNvPr id="37913" name="Line 25"/>
          <p:cNvSpPr>
            <a:spLocks noChangeShapeType="1"/>
          </p:cNvSpPr>
          <p:nvPr/>
        </p:nvSpPr>
        <p:spPr bwMode="auto">
          <a:xfrm>
            <a:off x="3319463" y="20574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14" name="AutoShape 26"/>
          <p:cNvSpPr>
            <a:spLocks noChangeAspect="1" noChangeArrowheads="1"/>
          </p:cNvSpPr>
          <p:nvPr/>
        </p:nvSpPr>
        <p:spPr bwMode="auto">
          <a:xfrm>
            <a:off x="3563541" y="1513668"/>
            <a:ext cx="423863" cy="46834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Graphics Support</a:t>
            </a: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7D8E"/>
              </a:solidFill>
              <a:latin typeface="Arial Narrow" panose="020B0606020202030204" pitchFamily="34" charset="0"/>
            </a:endParaRPr>
          </a:p>
        </p:txBody>
      </p:sp>
      <p:sp>
        <p:nvSpPr>
          <p:cNvPr id="37915" name="Line 27"/>
          <p:cNvSpPr>
            <a:spLocks noChangeShapeType="1"/>
          </p:cNvSpPr>
          <p:nvPr/>
        </p:nvSpPr>
        <p:spPr bwMode="auto">
          <a:xfrm>
            <a:off x="3775472" y="20574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16" name="AutoShape 28"/>
          <p:cNvSpPr>
            <a:spLocks noChangeAspect="1" noChangeArrowheads="1"/>
          </p:cNvSpPr>
          <p:nvPr/>
        </p:nvSpPr>
        <p:spPr bwMode="auto">
          <a:xfrm>
            <a:off x="4013598" y="1597570"/>
            <a:ext cx="340519" cy="46008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Project &amp; Code Mgmt.</a:t>
            </a:r>
          </a:p>
          <a:p>
            <a:pPr algn="ctr" eaLnBrk="1" hangingPunct="1"/>
            <a:r>
              <a:rPr lang="en-US" altLang="en-US" sz="750" b="1">
                <a:solidFill>
                  <a:srgbClr val="007D8E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37917" name="Line 29"/>
          <p:cNvSpPr>
            <a:spLocks noChangeShapeType="1"/>
          </p:cNvSpPr>
          <p:nvPr/>
        </p:nvSpPr>
        <p:spPr bwMode="auto">
          <a:xfrm>
            <a:off x="4183856" y="2139553"/>
            <a:ext cx="0" cy="1750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18" name="AutoShape 30"/>
          <p:cNvSpPr>
            <a:spLocks noChangeAspect="1" noChangeArrowheads="1"/>
          </p:cNvSpPr>
          <p:nvPr/>
        </p:nvSpPr>
        <p:spPr bwMode="auto">
          <a:xfrm>
            <a:off x="4381501" y="1832194"/>
            <a:ext cx="459581" cy="35754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RTOS Simulation</a:t>
            </a: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19" name="Line 31"/>
          <p:cNvSpPr>
            <a:spLocks noChangeShapeType="1"/>
          </p:cNvSpPr>
          <p:nvPr/>
        </p:nvSpPr>
        <p:spPr bwMode="auto">
          <a:xfrm>
            <a:off x="4611291" y="2264569"/>
            <a:ext cx="0" cy="1893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20" name="AutoShape 32"/>
          <p:cNvSpPr>
            <a:spLocks noChangeAspect="1" noChangeArrowheads="1"/>
          </p:cNvSpPr>
          <p:nvPr/>
        </p:nvSpPr>
        <p:spPr bwMode="auto">
          <a:xfrm>
            <a:off x="4869657" y="1708369"/>
            <a:ext cx="507206" cy="35754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Rapid Prototyping</a:t>
            </a:r>
          </a:p>
          <a:p>
            <a:pPr algn="ctr" eaLnBrk="1" hangingPunct="1"/>
            <a:endParaRPr lang="en-US" altLang="en-US" sz="750" b="1" i="1">
              <a:solidFill>
                <a:srgbClr val="007D8E"/>
              </a:solidFill>
              <a:latin typeface="Arial Narrow" panose="020B0606020202030204" pitchFamily="34" charset="0"/>
            </a:endParaRPr>
          </a:p>
        </p:txBody>
      </p:sp>
      <p:sp>
        <p:nvSpPr>
          <p:cNvPr id="37921" name="Line 33"/>
          <p:cNvSpPr>
            <a:spLocks noChangeShapeType="1"/>
          </p:cNvSpPr>
          <p:nvPr/>
        </p:nvSpPr>
        <p:spPr bwMode="auto">
          <a:xfrm>
            <a:off x="5123260" y="22574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22" name="AutoShape 34"/>
          <p:cNvSpPr>
            <a:spLocks noChangeAspect="1" noChangeArrowheads="1"/>
          </p:cNvSpPr>
          <p:nvPr/>
        </p:nvSpPr>
        <p:spPr bwMode="auto">
          <a:xfrm>
            <a:off x="5406629" y="1697341"/>
            <a:ext cx="540544" cy="47247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Real-time Data Visualization </a:t>
            </a: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>
            <a:off x="5676900" y="2257425"/>
            <a:ext cx="0" cy="2774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24" name="AutoShape 36"/>
          <p:cNvSpPr>
            <a:spLocks noChangeAspect="1" noChangeArrowheads="1"/>
          </p:cNvSpPr>
          <p:nvPr/>
        </p:nvSpPr>
        <p:spPr bwMode="auto">
          <a:xfrm>
            <a:off x="5973366" y="1540238"/>
            <a:ext cx="521494" cy="577126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Memory Leak Detection</a:t>
            </a: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7D8E"/>
              </a:solidFill>
              <a:latin typeface="Arial Narrow" panose="020B0606020202030204" pitchFamily="34" charset="0"/>
            </a:endParaRPr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>
            <a:off x="6234113" y="22574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26" name="AutoShape 38"/>
          <p:cNvSpPr>
            <a:spLocks noChangeAspect="1" noChangeArrowheads="1"/>
          </p:cNvSpPr>
          <p:nvPr/>
        </p:nvSpPr>
        <p:spPr bwMode="auto">
          <a:xfrm>
            <a:off x="6522244" y="1811953"/>
            <a:ext cx="581025" cy="35754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CPU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Profiling</a:t>
            </a: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6812756" y="2257426"/>
            <a:ext cx="0" cy="2786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28" name="AutoShape 40"/>
          <p:cNvSpPr>
            <a:spLocks noChangeAspect="1" noChangeArrowheads="1"/>
          </p:cNvSpPr>
          <p:nvPr/>
        </p:nvSpPr>
        <p:spPr bwMode="auto">
          <a:xfrm>
            <a:off x="7130653" y="1704168"/>
            <a:ext cx="460772" cy="46834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Post-mortem Debug</a:t>
            </a: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>
            <a:off x="7361635" y="22574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30" name="AutoShape 42"/>
          <p:cNvSpPr>
            <a:spLocks noChangeAspect="1" noChangeArrowheads="1"/>
          </p:cNvSpPr>
          <p:nvPr/>
        </p:nvSpPr>
        <p:spPr bwMode="auto">
          <a:xfrm>
            <a:off x="1619250" y="3207932"/>
            <a:ext cx="633413" cy="58739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Semiconductor Co-funded Development</a:t>
            </a:r>
          </a:p>
          <a:p>
            <a:pPr algn="ctr" eaLnBrk="1" hangingPunct="1"/>
            <a:endParaRPr lang="en-US" altLang="en-US" sz="750" b="1">
              <a:solidFill>
                <a:srgbClr val="007D8E"/>
              </a:solidFill>
              <a:latin typeface="Arial Narrow" panose="020B0606020202030204" pitchFamily="34" charset="0"/>
            </a:endParaRP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>
            <a:off x="1935956" y="28717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32" name="AutoShape 44"/>
          <p:cNvSpPr>
            <a:spLocks noChangeAspect="1" noChangeArrowheads="1"/>
          </p:cNvSpPr>
          <p:nvPr/>
        </p:nvSpPr>
        <p:spPr bwMode="auto">
          <a:xfrm>
            <a:off x="2395538" y="3382075"/>
            <a:ext cx="535781" cy="47247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Hardware Coverage</a:t>
            </a:r>
            <a:endParaRPr lang="en-US" altLang="en-US" sz="750" b="1">
              <a:latin typeface="Arial Narrow" panose="020B0606020202030204" pitchFamily="34" charset="0"/>
            </a:endParaRPr>
          </a:p>
          <a:p>
            <a:pPr algn="ctr" eaLnBrk="1" hangingPunct="1"/>
            <a:endParaRPr lang="en-US" altLang="en-US" sz="750" b="1">
              <a:solidFill>
                <a:srgbClr val="007D8E"/>
              </a:solidFill>
              <a:latin typeface="Arial Narrow" panose="020B0606020202030204" pitchFamily="34" charset="0"/>
            </a:endParaRPr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2663429" y="2868216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34" name="AutoShape 46"/>
          <p:cNvSpPr>
            <a:spLocks noChangeAspect="1" noChangeArrowheads="1"/>
          </p:cNvSpPr>
          <p:nvPr/>
        </p:nvSpPr>
        <p:spPr bwMode="auto">
          <a:xfrm>
            <a:off x="3074194" y="3091563"/>
            <a:ext cx="511969" cy="47247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Board Bring-Up</a:t>
            </a:r>
            <a:endParaRPr lang="en-US" altLang="en-US" sz="750" b="1">
              <a:latin typeface="Arial Narrow" panose="020B0606020202030204" pitchFamily="34" charset="0"/>
            </a:endParaRP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3330179" y="2868216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36" name="AutoShape 48"/>
          <p:cNvSpPr>
            <a:spLocks noChangeAspect="1" noChangeArrowheads="1"/>
          </p:cNvSpPr>
          <p:nvPr/>
        </p:nvSpPr>
        <p:spPr bwMode="auto">
          <a:xfrm>
            <a:off x="3733800" y="2943988"/>
            <a:ext cx="657225" cy="696181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Board Diagnostics &amp; Manufacturing Test</a:t>
            </a:r>
            <a:endParaRPr lang="en-US" altLang="en-US" sz="750" b="1">
              <a:latin typeface="Arial Narrow" panose="020B0606020202030204" pitchFamily="34" charset="0"/>
            </a:endParaRP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>
            <a:off x="4062413" y="2789635"/>
            <a:ext cx="0" cy="1250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38" name="AutoShape 50"/>
          <p:cNvSpPr>
            <a:spLocks noChangeAspect="1" noChangeArrowheads="1"/>
          </p:cNvSpPr>
          <p:nvPr/>
        </p:nvSpPr>
        <p:spPr bwMode="auto">
          <a:xfrm>
            <a:off x="4541044" y="2888345"/>
            <a:ext cx="481013" cy="564579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Source-level Debugging </a:t>
            </a:r>
          </a:p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>
            <a:off x="4781550" y="2568179"/>
            <a:ext cx="0" cy="2357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40" name="AutoShape 52"/>
          <p:cNvSpPr>
            <a:spLocks noChangeAspect="1" noChangeArrowheads="1"/>
          </p:cNvSpPr>
          <p:nvPr/>
        </p:nvSpPr>
        <p:spPr bwMode="auto">
          <a:xfrm>
            <a:off x="5167313" y="2763888"/>
            <a:ext cx="457200" cy="6777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Real-time System Analysis &amp; Triggering</a:t>
            </a: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41" name="Line 53"/>
          <p:cNvSpPr>
            <a:spLocks noChangeShapeType="1"/>
          </p:cNvSpPr>
          <p:nvPr/>
        </p:nvSpPr>
        <p:spPr bwMode="auto">
          <a:xfrm>
            <a:off x="5395913" y="2532460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42" name="AutoShape 54"/>
          <p:cNvSpPr>
            <a:spLocks noChangeAspect="1" noChangeArrowheads="1"/>
          </p:cNvSpPr>
          <p:nvPr/>
        </p:nvSpPr>
        <p:spPr bwMode="auto">
          <a:xfrm>
            <a:off x="5773341" y="2762950"/>
            <a:ext cx="521494" cy="47247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Execution Tracing</a:t>
            </a:r>
          </a:p>
          <a:p>
            <a:pPr algn="ctr" eaLnBrk="1" hangingPunct="1"/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>
            <a:off x="6034088" y="2532460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44" name="AutoShape 56"/>
          <p:cNvSpPr>
            <a:spLocks noChangeAspect="1" noChangeArrowheads="1"/>
          </p:cNvSpPr>
          <p:nvPr/>
        </p:nvSpPr>
        <p:spPr bwMode="auto">
          <a:xfrm>
            <a:off x="6446044" y="2817779"/>
            <a:ext cx="507206" cy="577126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Code Coverage Analysis</a:t>
            </a:r>
          </a:p>
          <a:p>
            <a:pPr algn="ctr" eaLnBrk="1" hangingPunct="1"/>
            <a:endParaRPr lang="en-US" altLang="en-US" sz="750" b="1">
              <a:solidFill>
                <a:srgbClr val="007D8E"/>
              </a:solidFill>
              <a:latin typeface="Arial Narrow" panose="020B0606020202030204" pitchFamily="34" charset="0"/>
            </a:endParaRPr>
          </a:p>
        </p:txBody>
      </p:sp>
      <p:sp>
        <p:nvSpPr>
          <p:cNvPr id="37945" name="Line 57"/>
          <p:cNvSpPr>
            <a:spLocks noChangeShapeType="1"/>
          </p:cNvSpPr>
          <p:nvPr/>
        </p:nvSpPr>
        <p:spPr bwMode="auto">
          <a:xfrm>
            <a:off x="6699647" y="2532460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46" name="AutoShape 58"/>
          <p:cNvSpPr>
            <a:spLocks noChangeAspect="1" noChangeArrowheads="1"/>
          </p:cNvSpPr>
          <p:nvPr/>
        </p:nvSpPr>
        <p:spPr bwMode="auto">
          <a:xfrm>
            <a:off x="7106841" y="2811007"/>
            <a:ext cx="476250" cy="4597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750" b="1">
                <a:solidFill>
                  <a:srgbClr val="000000"/>
                </a:solidFill>
                <a:latin typeface="Arial Narrow" panose="020B0606020202030204" pitchFamily="34" charset="0"/>
              </a:rPr>
              <a:t>In-field Debugging</a:t>
            </a:r>
          </a:p>
          <a:p>
            <a:pPr algn="ctr" eaLnBrk="1" hangingPunct="1">
              <a:lnSpc>
                <a:spcPct val="90000"/>
              </a:lnSpc>
            </a:pPr>
            <a:endParaRPr lang="en-US" altLang="en-US" sz="75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947" name="Line 59"/>
          <p:cNvSpPr>
            <a:spLocks noChangeShapeType="1"/>
          </p:cNvSpPr>
          <p:nvPr/>
        </p:nvSpPr>
        <p:spPr bwMode="auto">
          <a:xfrm>
            <a:off x="7344966" y="2532460"/>
            <a:ext cx="0" cy="1535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IN" sz="1050"/>
          </a:p>
        </p:txBody>
      </p:sp>
      <p:sp>
        <p:nvSpPr>
          <p:cNvPr id="37948" name="Footer Placeholder 60"/>
          <p:cNvSpPr txBox="1">
            <a:spLocks noGrp="1"/>
          </p:cNvSpPr>
          <p:nvPr/>
        </p:nvSpPr>
        <p:spPr bwMode="auto">
          <a:xfrm>
            <a:off x="3543300" y="4266010"/>
            <a:ext cx="2171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750" b="1">
                <a:solidFill>
                  <a:schemeClr val="bg2"/>
                </a:solidFill>
              </a:rPr>
              <a:t>© 2008 Pantech Solutions™ | All rights reserved</a:t>
            </a: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2571750" y="140851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2057400" y="146566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3028950" y="146566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1657350" y="318016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3543300" y="146566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69" name="Rounded Rectangle 68"/>
          <p:cNvSpPr>
            <a:spLocks noChangeArrowheads="1"/>
          </p:cNvSpPr>
          <p:nvPr/>
        </p:nvSpPr>
        <p:spPr bwMode="auto">
          <a:xfrm>
            <a:off x="4286250" y="186571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70" name="Rounded Rectangle 69"/>
          <p:cNvSpPr>
            <a:spLocks noChangeArrowheads="1"/>
          </p:cNvSpPr>
          <p:nvPr/>
        </p:nvSpPr>
        <p:spPr bwMode="auto">
          <a:xfrm>
            <a:off x="1543050" y="146566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71" name="Rounded Rectangle 70"/>
          <p:cNvSpPr>
            <a:spLocks noChangeArrowheads="1"/>
          </p:cNvSpPr>
          <p:nvPr/>
        </p:nvSpPr>
        <p:spPr bwMode="auto">
          <a:xfrm>
            <a:off x="3771900" y="306586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73" name="Rounded Rectangle 72"/>
          <p:cNvSpPr>
            <a:spLocks noChangeArrowheads="1"/>
          </p:cNvSpPr>
          <p:nvPr/>
        </p:nvSpPr>
        <p:spPr bwMode="auto">
          <a:xfrm>
            <a:off x="3028950" y="306586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74" name="Rounded Rectangle 73"/>
          <p:cNvSpPr>
            <a:spLocks noChangeArrowheads="1"/>
          </p:cNvSpPr>
          <p:nvPr/>
        </p:nvSpPr>
        <p:spPr bwMode="auto">
          <a:xfrm>
            <a:off x="2400300" y="335161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75" name="Rounded Rectangle 74"/>
          <p:cNvSpPr>
            <a:spLocks noChangeArrowheads="1"/>
          </p:cNvSpPr>
          <p:nvPr/>
        </p:nvSpPr>
        <p:spPr bwMode="auto">
          <a:xfrm>
            <a:off x="4457700" y="2894410"/>
            <a:ext cx="571500" cy="5143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76" name="Rounded Rectangle 75"/>
          <p:cNvSpPr>
            <a:spLocks noChangeArrowheads="1"/>
          </p:cNvSpPr>
          <p:nvPr/>
        </p:nvSpPr>
        <p:spPr bwMode="auto">
          <a:xfrm>
            <a:off x="4743450" y="1522810"/>
            <a:ext cx="2000250" cy="20574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77" name="Rounded Rectangle 76"/>
          <p:cNvSpPr>
            <a:spLocks noChangeArrowheads="1"/>
          </p:cNvSpPr>
          <p:nvPr/>
        </p:nvSpPr>
        <p:spPr bwMode="auto">
          <a:xfrm>
            <a:off x="6286500" y="1485900"/>
            <a:ext cx="1714500" cy="21717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 sz="135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257300" y="228600"/>
            <a:ext cx="6743700" cy="51435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3000" b="1" dirty="0">
                <a:solidFill>
                  <a:schemeClr val="tx2"/>
                </a:solidFill>
              </a:rPr>
              <a:t>Embedded Development Life Cycle</a:t>
            </a:r>
            <a:endParaRPr lang="en-IN" sz="30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4393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943100" y="742950"/>
            <a:ext cx="5029200" cy="4114800"/>
            <a:chOff x="914400" y="1219200"/>
            <a:chExt cx="6705600" cy="54864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64524" name="Line 11"/>
            <p:cNvSpPr>
              <a:spLocks noChangeShapeType="1"/>
            </p:cNvSpPr>
            <p:nvPr/>
          </p:nvSpPr>
          <p:spPr bwMode="auto">
            <a:xfrm>
              <a:off x="3048000" y="25908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4525" name="Line 12"/>
            <p:cNvSpPr>
              <a:spLocks noChangeShapeType="1"/>
            </p:cNvSpPr>
            <p:nvPr/>
          </p:nvSpPr>
          <p:spPr bwMode="auto">
            <a:xfrm>
              <a:off x="2362200" y="34290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4526" name="Line 13"/>
            <p:cNvSpPr>
              <a:spLocks noChangeShapeType="1"/>
            </p:cNvSpPr>
            <p:nvPr/>
          </p:nvSpPr>
          <p:spPr bwMode="auto">
            <a:xfrm>
              <a:off x="2362200" y="42672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4527" name="Line 14"/>
            <p:cNvSpPr>
              <a:spLocks noChangeShapeType="1"/>
            </p:cNvSpPr>
            <p:nvPr/>
          </p:nvSpPr>
          <p:spPr bwMode="auto">
            <a:xfrm>
              <a:off x="5181600" y="25908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4528" name="Line 11"/>
            <p:cNvSpPr>
              <a:spLocks noChangeShapeType="1"/>
            </p:cNvSpPr>
            <p:nvPr/>
          </p:nvSpPr>
          <p:spPr bwMode="auto">
            <a:xfrm>
              <a:off x="4114800" y="1752600"/>
              <a:ext cx="0" cy="22860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cxnSp>
          <p:nvCxnSpPr>
            <p:cNvPr id="64529" name="Straight Arrow Connector 18"/>
            <p:cNvCxnSpPr>
              <a:cxnSpLocks noChangeShapeType="1"/>
            </p:cNvCxnSpPr>
            <p:nvPr/>
          </p:nvCxnSpPr>
          <p:spPr bwMode="auto">
            <a:xfrm rot="5400000">
              <a:off x="4381501" y="4305300"/>
              <a:ext cx="1752600" cy="3175"/>
            </a:xfrm>
            <a:prstGeom prst="straightConnector1">
              <a:avLst/>
            </a:prstGeom>
            <a:grp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64530" name="Straight Arrow Connector 20"/>
            <p:cNvCxnSpPr>
              <a:cxnSpLocks noChangeShapeType="1"/>
              <a:stCxn id="46091" idx="2"/>
            </p:cNvCxnSpPr>
            <p:nvPr/>
          </p:nvCxnSpPr>
          <p:spPr bwMode="auto">
            <a:xfrm rot="5400000">
              <a:off x="4305301" y="5981700"/>
              <a:ext cx="228600" cy="3175"/>
            </a:xfrm>
            <a:prstGeom prst="straightConnector1">
              <a:avLst/>
            </a:prstGeom>
            <a:grp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64531" name="Straight Arrow Connector 22"/>
            <p:cNvCxnSpPr>
              <a:cxnSpLocks noChangeShapeType="1"/>
            </p:cNvCxnSpPr>
            <p:nvPr/>
          </p:nvCxnSpPr>
          <p:spPr bwMode="auto">
            <a:xfrm rot="5400000">
              <a:off x="3086101" y="5294312"/>
              <a:ext cx="76200" cy="3175"/>
            </a:xfrm>
            <a:prstGeom prst="straightConnector1">
              <a:avLst/>
            </a:prstGeom>
            <a:grpFill/>
            <a:ln w="571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4532" name="Straight Arrow Connector 20"/>
            <p:cNvCxnSpPr>
              <a:cxnSpLocks noChangeShapeType="1"/>
            </p:cNvCxnSpPr>
            <p:nvPr/>
          </p:nvCxnSpPr>
          <p:spPr bwMode="auto">
            <a:xfrm rot="5400000">
              <a:off x="3011487" y="5218113"/>
              <a:ext cx="228600" cy="3175"/>
            </a:xfrm>
            <a:prstGeom prst="straightConnector1">
              <a:avLst/>
            </a:prstGeom>
            <a:grp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" name="Rectangle 10"/>
            <p:cNvSpPr>
              <a:spLocks noChangeArrowheads="1"/>
            </p:cNvSpPr>
            <p:nvPr/>
          </p:nvSpPr>
          <p:spPr bwMode="auto">
            <a:xfrm>
              <a:off x="2895600" y="60960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Testing</a:t>
              </a:r>
            </a:p>
          </p:txBody>
        </p:sp>
        <p:sp>
          <p:nvSpPr>
            <p:cNvPr id="46085" name="Rectangle 4"/>
            <p:cNvSpPr>
              <a:spLocks noChangeArrowheads="1"/>
            </p:cNvSpPr>
            <p:nvPr/>
          </p:nvSpPr>
          <p:spPr bwMode="auto">
            <a:xfrm>
              <a:off x="2590800" y="19812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Decide application, Features,</a:t>
              </a:r>
            </a:p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cost of the product</a:t>
              </a:r>
            </a:p>
          </p:txBody>
        </p:sp>
        <p:sp>
          <p:nvSpPr>
            <p:cNvPr id="46086" name="Rectangle 5"/>
            <p:cNvSpPr>
              <a:spLocks noChangeArrowheads="1"/>
            </p:cNvSpPr>
            <p:nvPr/>
          </p:nvSpPr>
          <p:spPr bwMode="auto">
            <a:xfrm>
              <a:off x="914400" y="28194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 the right processor</a:t>
              </a:r>
            </a:p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and packages </a:t>
              </a:r>
            </a:p>
          </p:txBody>
        </p:sp>
        <p:sp>
          <p:nvSpPr>
            <p:cNvPr id="46087" name="Rectangle 6"/>
            <p:cNvSpPr>
              <a:spLocks noChangeArrowheads="1"/>
            </p:cNvSpPr>
            <p:nvPr/>
          </p:nvSpPr>
          <p:spPr bwMode="auto">
            <a:xfrm>
              <a:off x="914400" y="36576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Design and fabricate PCB </a:t>
              </a:r>
            </a:p>
          </p:txBody>
        </p:sp>
        <p:sp>
          <p:nvSpPr>
            <p:cNvPr id="46088" name="Rectangle 7"/>
            <p:cNvSpPr>
              <a:spLocks noChangeArrowheads="1"/>
            </p:cNvSpPr>
            <p:nvPr/>
          </p:nvSpPr>
          <p:spPr bwMode="auto">
            <a:xfrm>
              <a:off x="914400" y="44958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Components Assembly </a:t>
              </a:r>
            </a:p>
          </p:txBody>
        </p:sp>
        <p:sp>
          <p:nvSpPr>
            <p:cNvPr id="46089" name="Rectangle 8"/>
            <p:cNvSpPr>
              <a:spLocks noChangeArrowheads="1"/>
            </p:cNvSpPr>
            <p:nvPr/>
          </p:nvSpPr>
          <p:spPr bwMode="auto">
            <a:xfrm>
              <a:off x="2590800" y="1219200"/>
              <a:ext cx="3048000" cy="5334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Choose Idea</a:t>
              </a:r>
            </a:p>
          </p:txBody>
        </p:sp>
        <p:sp>
          <p:nvSpPr>
            <p:cNvPr id="46090" name="Rectangle 9"/>
            <p:cNvSpPr>
              <a:spLocks noChangeArrowheads="1"/>
            </p:cNvSpPr>
            <p:nvPr/>
          </p:nvSpPr>
          <p:spPr bwMode="auto">
            <a:xfrm>
              <a:off x="4572000" y="28194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C/ASM/GRAPHICAL </a:t>
              </a:r>
            </a:p>
          </p:txBody>
        </p:sp>
        <p:sp>
          <p:nvSpPr>
            <p:cNvPr id="46091" name="Rectangle 10"/>
            <p:cNvSpPr>
              <a:spLocks noChangeArrowheads="1"/>
            </p:cNvSpPr>
            <p:nvPr/>
          </p:nvSpPr>
          <p:spPr bwMode="auto">
            <a:xfrm>
              <a:off x="2895600" y="5257800"/>
              <a:ext cx="3048000" cy="6096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Integration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1010246" y="57150"/>
            <a:ext cx="7537846" cy="40005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2700" b="1" dirty="0">
                <a:solidFill>
                  <a:schemeClr val="tx2"/>
                </a:solidFill>
              </a:rPr>
              <a:t>Recap of Designing an Embedded System</a:t>
            </a:r>
            <a:endParaRPr lang="en-IN" sz="27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49" y="2013573"/>
            <a:ext cx="7704000" cy="572700"/>
          </a:xfrm>
        </p:spPr>
        <p:txBody>
          <a:bodyPr/>
          <a:lstStyle/>
          <a:p>
            <a:r>
              <a:rPr lang="en-US" sz="7200" dirty="0" smtClean="0">
                <a:solidFill>
                  <a:schemeClr val="tx2"/>
                </a:solidFill>
              </a:rPr>
              <a:t>Thank You</a:t>
            </a:r>
            <a:endParaRPr lang="en-IN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55"/>
          <p:cNvSpPr txBox="1">
            <a:spLocks noGrp="1"/>
          </p:cNvSpPr>
          <p:nvPr>
            <p:ph type="title"/>
          </p:nvPr>
        </p:nvSpPr>
        <p:spPr>
          <a:xfrm>
            <a:off x="53989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What you will Learn? –Week 2 -8051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Google Shape;2205;p40"/>
          <p:cNvSpPr txBox="1">
            <a:spLocks/>
          </p:cNvSpPr>
          <p:nvPr/>
        </p:nvSpPr>
        <p:spPr>
          <a:xfrm>
            <a:off x="374072" y="2130685"/>
            <a:ext cx="8679873" cy="172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6- </a:t>
            </a:r>
            <a:r>
              <a:rPr lang="en-IN" sz="2600" dirty="0"/>
              <a:t>8051 Architecture-</a:t>
            </a:r>
            <a:r>
              <a:rPr lang="en-IN" sz="2600" dirty="0" err="1"/>
              <a:t>Keil</a:t>
            </a:r>
            <a:r>
              <a:rPr lang="en-IN" sz="2600" dirty="0"/>
              <a:t> </a:t>
            </a:r>
            <a:endParaRPr lang="en-US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7 –Interfacing </a:t>
            </a:r>
            <a:r>
              <a:rPr lang="en-IN" sz="2600" dirty="0" smtClean="0"/>
              <a:t>Switch </a:t>
            </a:r>
            <a:r>
              <a:rPr lang="en-IN" sz="2600" dirty="0"/>
              <a:t>,</a:t>
            </a:r>
            <a:r>
              <a:rPr lang="en-IN" sz="2600" dirty="0" smtClean="0"/>
              <a:t>Relay with 8051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8-UART  and SPI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9-LCD and IIC</a:t>
            </a:r>
            <a:endParaRPr lang="en-IN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/>
              <a:t>Day </a:t>
            </a:r>
            <a:r>
              <a:rPr lang="en-US" sz="2600" dirty="0" smtClean="0"/>
              <a:t>10- 8051 Mini Project –Bluetooth Based Home Automation</a:t>
            </a:r>
            <a:endParaRPr lang="en-IN" sz="2600" dirty="0" smtClean="0"/>
          </a:p>
          <a:p>
            <a:pPr algn="l"/>
            <a:r>
              <a:rPr lang="en-IN" sz="2600" dirty="0" smtClean="0"/>
              <a:t> </a:t>
            </a:r>
            <a:endParaRPr lang="en-US" sz="2600" dirty="0" smtClean="0"/>
          </a:p>
          <a:p>
            <a:pPr algn="l"/>
            <a:r>
              <a:rPr lang="en-US" sz="2600" dirty="0" smtClean="0"/>
              <a:t>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3912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55"/>
          <p:cNvSpPr txBox="1">
            <a:spLocks noGrp="1"/>
          </p:cNvSpPr>
          <p:nvPr>
            <p:ph type="title"/>
          </p:nvPr>
        </p:nvSpPr>
        <p:spPr>
          <a:xfrm>
            <a:off x="53989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What you will Learn? –Week 3 -ARM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Google Shape;2205;p40"/>
          <p:cNvSpPr txBox="1">
            <a:spLocks/>
          </p:cNvSpPr>
          <p:nvPr/>
        </p:nvSpPr>
        <p:spPr>
          <a:xfrm>
            <a:off x="464127" y="2193030"/>
            <a:ext cx="8679873" cy="172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11  -</a:t>
            </a:r>
            <a:r>
              <a:rPr lang="en-IN" sz="2600" dirty="0" smtClean="0"/>
              <a:t>ARM  </a:t>
            </a:r>
            <a:r>
              <a:rPr lang="en-IN" sz="2600" dirty="0"/>
              <a:t>Architecture-</a:t>
            </a:r>
            <a:r>
              <a:rPr lang="en-IN" sz="2600" dirty="0" err="1"/>
              <a:t>Keil</a:t>
            </a:r>
            <a:r>
              <a:rPr lang="en-IN" sz="2600" dirty="0"/>
              <a:t> </a:t>
            </a:r>
            <a:endParaRPr lang="en-US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12 –Interfacing </a:t>
            </a:r>
            <a:r>
              <a:rPr lang="en-IN" sz="2600" dirty="0" smtClean="0"/>
              <a:t>Switch </a:t>
            </a:r>
            <a:r>
              <a:rPr lang="en-IN" sz="2600" dirty="0"/>
              <a:t>,</a:t>
            </a:r>
            <a:r>
              <a:rPr lang="en-IN" sz="2600" dirty="0" smtClean="0"/>
              <a:t>Relay with ARM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13 -UART  and SPI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14 -LCD and IIC</a:t>
            </a:r>
            <a:endParaRPr lang="en-IN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/>
              <a:t>Day </a:t>
            </a:r>
            <a:r>
              <a:rPr lang="en-US" sz="2600" dirty="0" smtClean="0"/>
              <a:t>15 -ARM Mini Project –</a:t>
            </a:r>
            <a:r>
              <a:rPr lang="en-US" sz="2600" dirty="0" err="1" smtClean="0"/>
              <a:t>IoT</a:t>
            </a:r>
            <a:r>
              <a:rPr lang="en-US" sz="2600" dirty="0" smtClean="0"/>
              <a:t> Based Weather Monitoring System</a:t>
            </a:r>
            <a:endParaRPr lang="en-IN" sz="2600" dirty="0" smtClean="0"/>
          </a:p>
          <a:p>
            <a:pPr algn="l"/>
            <a:r>
              <a:rPr lang="en-IN" sz="2600" dirty="0" smtClean="0"/>
              <a:t> </a:t>
            </a:r>
            <a:endParaRPr lang="en-US" sz="2600" dirty="0" smtClean="0"/>
          </a:p>
          <a:p>
            <a:pPr algn="l"/>
            <a:r>
              <a:rPr lang="en-US" sz="2600" dirty="0" smtClean="0"/>
              <a:t>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36916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55"/>
          <p:cNvSpPr txBox="1">
            <a:spLocks noGrp="1"/>
          </p:cNvSpPr>
          <p:nvPr>
            <p:ph type="title"/>
          </p:nvPr>
        </p:nvSpPr>
        <p:spPr>
          <a:xfrm>
            <a:off x="532857" y="1637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What you will Learn? –Week 4-Cortex M4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Google Shape;2205;p40"/>
          <p:cNvSpPr txBox="1">
            <a:spLocks/>
          </p:cNvSpPr>
          <p:nvPr/>
        </p:nvSpPr>
        <p:spPr>
          <a:xfrm>
            <a:off x="464127" y="2366212"/>
            <a:ext cx="8679873" cy="172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16  -</a:t>
            </a:r>
            <a:r>
              <a:rPr lang="en-US" sz="2600" dirty="0"/>
              <a:t>CORTEXM4 LPC4088  Architecture-</a:t>
            </a:r>
            <a:r>
              <a:rPr lang="en-US" sz="2600" dirty="0" err="1"/>
              <a:t>Keil</a:t>
            </a:r>
            <a:r>
              <a:rPr lang="en-US" sz="2600" dirty="0"/>
              <a:t>, LED Blinking </a:t>
            </a:r>
            <a:endParaRPr lang="en-US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17 –Interfacing </a:t>
            </a:r>
            <a:r>
              <a:rPr lang="en-IN" sz="2600" dirty="0" smtClean="0"/>
              <a:t>Switch </a:t>
            </a:r>
            <a:r>
              <a:rPr lang="en-IN" sz="2600" dirty="0"/>
              <a:t>,</a:t>
            </a:r>
            <a:r>
              <a:rPr lang="en-IN" sz="2600" dirty="0" smtClean="0"/>
              <a:t>Relay with ARM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18 -UART  and SPI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19 -LCD and IIC</a:t>
            </a:r>
            <a:endParaRPr lang="en-IN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/>
              <a:t>Day </a:t>
            </a:r>
            <a:r>
              <a:rPr lang="en-US" sz="2600" dirty="0" smtClean="0"/>
              <a:t>20 -</a:t>
            </a:r>
            <a:r>
              <a:rPr lang="en-US" sz="2600" dirty="0"/>
              <a:t> CORTEXM4</a:t>
            </a:r>
            <a:r>
              <a:rPr lang="en-US" sz="2600" dirty="0" smtClean="0"/>
              <a:t> Mini Project –Temperature Monitoring System using </a:t>
            </a:r>
            <a:r>
              <a:rPr lang="en-US" sz="2600" dirty="0" err="1" smtClean="0"/>
              <a:t>Zigbee</a:t>
            </a:r>
            <a:r>
              <a:rPr lang="en-US" sz="2600" dirty="0" smtClean="0"/>
              <a:t> and LORA</a:t>
            </a:r>
            <a:endParaRPr lang="en-IN" sz="2600" dirty="0" smtClean="0"/>
          </a:p>
          <a:p>
            <a:pPr algn="l"/>
            <a:r>
              <a:rPr lang="en-IN" sz="2600" dirty="0" smtClean="0"/>
              <a:t> </a:t>
            </a:r>
            <a:endParaRPr lang="en-US" sz="2600" dirty="0" smtClean="0"/>
          </a:p>
          <a:p>
            <a:pPr algn="l"/>
            <a:r>
              <a:rPr lang="en-US" sz="2600" dirty="0" smtClean="0"/>
              <a:t>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88949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55"/>
          <p:cNvSpPr txBox="1">
            <a:spLocks noGrp="1"/>
          </p:cNvSpPr>
          <p:nvPr>
            <p:ph type="title"/>
          </p:nvPr>
        </p:nvSpPr>
        <p:spPr>
          <a:xfrm>
            <a:off x="539891" y="4380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What you will Learn? –Week 5-PIC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Google Shape;2205;p40"/>
          <p:cNvSpPr txBox="1">
            <a:spLocks/>
          </p:cNvSpPr>
          <p:nvPr/>
        </p:nvSpPr>
        <p:spPr>
          <a:xfrm>
            <a:off x="464127" y="1922866"/>
            <a:ext cx="8679873" cy="172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21  -</a:t>
            </a:r>
            <a:r>
              <a:rPr lang="en-IN" sz="2600" dirty="0"/>
              <a:t> Introduction to PIC Architecture </a:t>
            </a:r>
            <a:endParaRPr lang="en-US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22 –</a:t>
            </a:r>
            <a:r>
              <a:rPr lang="en-IN" sz="2600" dirty="0" smtClean="0"/>
              <a:t>MPLAB IDE </a:t>
            </a:r>
            <a:r>
              <a:rPr lang="en-IN" sz="2600" dirty="0"/>
              <a:t>and LED </a:t>
            </a:r>
            <a:r>
              <a:rPr lang="en-IN" sz="2600" dirty="0" smtClean="0"/>
              <a:t>Blinking, Switch and relay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23 -UART  and SPI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24 -LCD and IIC</a:t>
            </a:r>
            <a:endParaRPr lang="en-IN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/>
              <a:t>Day 2</a:t>
            </a:r>
            <a:r>
              <a:rPr lang="en-US" sz="2600" dirty="0" smtClean="0"/>
              <a:t>5 -PIC Mini Project – PWM based Motor control</a:t>
            </a:r>
          </a:p>
          <a:p>
            <a:pPr algn="l"/>
            <a:r>
              <a:rPr lang="en-US" sz="2600" dirty="0" smtClean="0"/>
              <a:t>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3498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55"/>
          <p:cNvSpPr txBox="1">
            <a:spLocks noGrp="1"/>
          </p:cNvSpPr>
          <p:nvPr>
            <p:ph type="title"/>
          </p:nvPr>
        </p:nvSpPr>
        <p:spPr>
          <a:xfrm>
            <a:off x="464127" y="438097"/>
            <a:ext cx="86826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What you will Learn? –Week 6-NODE MCU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Google Shape;2205;p40"/>
          <p:cNvSpPr txBox="1">
            <a:spLocks/>
          </p:cNvSpPr>
          <p:nvPr/>
        </p:nvSpPr>
        <p:spPr>
          <a:xfrm>
            <a:off x="464127" y="1922866"/>
            <a:ext cx="8679873" cy="172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26  -</a:t>
            </a:r>
            <a:r>
              <a:rPr lang="en-IN" sz="2600" dirty="0"/>
              <a:t> Introduction to NODE MCU </a:t>
            </a:r>
            <a:endParaRPr lang="en-US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27 –</a:t>
            </a:r>
            <a:r>
              <a:rPr lang="en-IN" sz="2600" dirty="0" err="1"/>
              <a:t>Led,switch,relay,UART</a:t>
            </a:r>
            <a:r>
              <a:rPr lang="en-IN" sz="2600" dirty="0"/>
              <a:t> </a:t>
            </a:r>
            <a:endParaRPr lang="en-IN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28 -</a:t>
            </a:r>
            <a:r>
              <a:rPr lang="en-IN" sz="2600" dirty="0" err="1" smtClean="0"/>
              <a:t>IoT</a:t>
            </a:r>
            <a:r>
              <a:rPr lang="en-IN" sz="2600" dirty="0" smtClean="0"/>
              <a:t> </a:t>
            </a:r>
            <a:r>
              <a:rPr lang="en-IN" sz="2600" dirty="0"/>
              <a:t>Temperature Data Logging </a:t>
            </a:r>
            <a:endParaRPr lang="en-US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29 -</a:t>
            </a:r>
            <a:r>
              <a:rPr lang="en-US" sz="2600" dirty="0"/>
              <a:t>Build Your Home Automation with ESP8266 and Control Devices from Anywhere in the World </a:t>
            </a:r>
            <a:endParaRPr lang="en-US" sz="2600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Day 30 -</a:t>
            </a:r>
            <a:r>
              <a:rPr lang="en-US" sz="2600" dirty="0"/>
              <a:t>Conclusion and Wrap up-Graduation Day </a:t>
            </a:r>
            <a:endParaRPr lang="en-US" sz="2600" dirty="0" smtClean="0"/>
          </a:p>
          <a:p>
            <a:pPr algn="l"/>
            <a:r>
              <a:rPr lang="en-US" sz="2600" dirty="0" smtClean="0"/>
              <a:t>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3328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Sequel Program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Google Shape;2205;p40"/>
          <p:cNvSpPr txBox="1">
            <a:spLocks/>
          </p:cNvSpPr>
          <p:nvPr/>
        </p:nvSpPr>
        <p:spPr>
          <a:xfrm>
            <a:off x="387927" y="1257848"/>
            <a:ext cx="8804564" cy="24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rla Regular"/>
              <a:buNone/>
              <a:defRPr sz="3400" b="0" i="0" u="none" strike="noStrike" cap="none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Embedded Product Design (Aug 9-Aug 28)</a:t>
            </a:r>
          </a:p>
          <a:p>
            <a:pPr algn="l"/>
            <a:r>
              <a:rPr lang="en-US" sz="2600" dirty="0"/>
              <a:t> </a:t>
            </a:r>
            <a:r>
              <a:rPr lang="en-US" sz="2600" dirty="0" smtClean="0"/>
              <a:t>   Schematic Design and Layout Design using </a:t>
            </a:r>
            <a:r>
              <a:rPr lang="en-US" sz="2600" dirty="0" err="1" smtClean="0"/>
              <a:t>Altium</a:t>
            </a:r>
            <a:endParaRPr lang="en-US" sz="2600" dirty="0" smtClean="0"/>
          </a:p>
          <a:p>
            <a:pPr algn="l"/>
            <a:r>
              <a:rPr lang="en-US" sz="2600" dirty="0" smtClean="0"/>
              <a:t>    Design and Manufacture your Own Arduino Board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600" dirty="0" smtClean="0"/>
              <a:t>AI for Embedded Processors (</a:t>
            </a:r>
            <a:r>
              <a:rPr lang="en-US" sz="2600" dirty="0" err="1" smtClean="0"/>
              <a:t>Nvidia</a:t>
            </a:r>
            <a:r>
              <a:rPr lang="en-US" sz="2600" dirty="0" smtClean="0"/>
              <a:t>)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4426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ematics Subject for Middle School - 6th Grade: Algebra by Slidesgo">
  <a:themeElements>
    <a:clrScheme name="Simple Light">
      <a:dk1>
        <a:srgbClr val="191919"/>
      </a:dk1>
      <a:lt1>
        <a:srgbClr val="07246E"/>
      </a:lt1>
      <a:dk2>
        <a:srgbClr val="0F327F"/>
      </a:dk2>
      <a:lt2>
        <a:srgbClr val="FF3141"/>
      </a:lt2>
      <a:accent1>
        <a:srgbClr val="FFB400"/>
      </a:accent1>
      <a:accent2>
        <a:srgbClr val="00B6FF"/>
      </a:accent2>
      <a:accent3>
        <a:srgbClr val="EDEDE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899</Words>
  <Application>Microsoft Office PowerPoint</Application>
  <PresentationFormat>On-screen Show (16:9)</PresentationFormat>
  <Paragraphs>211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Garamond LightCondensed</vt:lpstr>
      <vt:lpstr>Arial Narrow</vt:lpstr>
      <vt:lpstr>Karla Regular</vt:lpstr>
      <vt:lpstr>Fire sans extra</vt:lpstr>
      <vt:lpstr>Roboto</vt:lpstr>
      <vt:lpstr>Times New Roman</vt:lpstr>
      <vt:lpstr>Futuri Condensed</vt:lpstr>
      <vt:lpstr>Wingdings</vt:lpstr>
      <vt:lpstr>Futuri Condensed Extra</vt:lpstr>
      <vt:lpstr>Montserrat</vt:lpstr>
      <vt:lpstr>Arial</vt:lpstr>
      <vt:lpstr>Nunito</vt:lpstr>
      <vt:lpstr>Love Ya Like A Sister</vt:lpstr>
      <vt:lpstr>Mathematics Subject for Middle School - 6th Grade: Algebra by Slidesgo</vt:lpstr>
      <vt:lpstr>EMBEDDED SYSTEM DESIGN &amp; IoT</vt:lpstr>
      <vt:lpstr>Why 30 Days Challenge?</vt:lpstr>
      <vt:lpstr>What you will Learn? –Week 1</vt:lpstr>
      <vt:lpstr>What you will Learn? –Week 2 -8051</vt:lpstr>
      <vt:lpstr>What you will Learn? –Week 3 -ARM</vt:lpstr>
      <vt:lpstr>What you will Learn? –Week 4-Cortex M4</vt:lpstr>
      <vt:lpstr>What you will Learn? –Week 5-PIC</vt:lpstr>
      <vt:lpstr>What you will Learn? –Week 6-NODE MCU</vt:lpstr>
      <vt:lpstr>Sequel Program</vt:lpstr>
      <vt:lpstr>About Pantech</vt:lpstr>
      <vt:lpstr>    About me</vt:lpstr>
      <vt:lpstr>Announcement</vt:lpstr>
      <vt:lpstr>Job Opportunities in Embedded System design</vt:lpstr>
      <vt:lpstr>How to Earn Money on Embedded system design via crowdfunding</vt:lpstr>
      <vt:lpstr>Freelancer in Embedded system design</vt:lpstr>
      <vt:lpstr>Day 1 Introduction to Embeded Design and IoT </vt:lpstr>
      <vt:lpstr>Mindset Lesson for the Day</vt:lpstr>
      <vt:lpstr>What is Embedded System</vt:lpstr>
      <vt:lpstr>Classification of Embedded System</vt:lpstr>
      <vt:lpstr>Types of Processors and Controllers for Embedded System Design</vt:lpstr>
      <vt:lpstr>What Language you can choose for embedded system</vt:lpstr>
      <vt:lpstr>List of Companies dominating processor Manufacturing</vt:lpstr>
      <vt:lpstr>Applications</vt:lpstr>
      <vt:lpstr>What is Internet of Things</vt:lpstr>
      <vt:lpstr>Trends Driving IoT</vt:lpstr>
      <vt:lpstr>What is Industrial IoT</vt:lpstr>
      <vt:lpstr>IoT vs IIOT</vt:lpstr>
      <vt:lpstr>Markets Driven by IoT</vt:lpstr>
      <vt:lpstr>Market Situation</vt:lpstr>
      <vt:lpstr>Challenges of IoT</vt:lpstr>
      <vt:lpstr>List of Cloud </vt:lpstr>
      <vt:lpstr> How to convert an Idea to a Prototype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&amp; IoT</dc:title>
  <dc:creator>jeeva rajan</dc:creator>
  <cp:lastModifiedBy>PANTECH</cp:lastModifiedBy>
  <cp:revision>53</cp:revision>
  <dcterms:modified xsi:type="dcterms:W3CDTF">2021-06-21T16:34:09Z</dcterms:modified>
</cp:coreProperties>
</file>